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6.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0.xml" ContentType="application/inkml+xml"/>
  <Override PartName="/ppt/notesSlides/notesSlide49.xml" ContentType="application/vnd.openxmlformats-officedocument.presentationml.notesSlide+xml"/>
  <Override PartName="/ppt/ink/ink11.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64"/>
  </p:notesMasterIdLst>
  <p:handoutMasterIdLst>
    <p:handoutMasterId r:id="rId65"/>
  </p:handoutMasterIdLst>
  <p:sldIdLst>
    <p:sldId id="256" r:id="rId5"/>
    <p:sldId id="277" r:id="rId6"/>
    <p:sldId id="278" r:id="rId7"/>
    <p:sldId id="283" r:id="rId8"/>
    <p:sldId id="279" r:id="rId9"/>
    <p:sldId id="280" r:id="rId10"/>
    <p:sldId id="281" r:id="rId11"/>
    <p:sldId id="282" r:id="rId12"/>
    <p:sldId id="284" r:id="rId13"/>
    <p:sldId id="285" r:id="rId14"/>
    <p:sldId id="287" r:id="rId15"/>
    <p:sldId id="286" r:id="rId16"/>
    <p:sldId id="289" r:id="rId17"/>
    <p:sldId id="290" r:id="rId18"/>
    <p:sldId id="340" r:id="rId19"/>
    <p:sldId id="292" r:id="rId20"/>
    <p:sldId id="291" r:id="rId21"/>
    <p:sldId id="293" r:id="rId22"/>
    <p:sldId id="294" r:id="rId23"/>
    <p:sldId id="295" r:id="rId24"/>
    <p:sldId id="296" r:id="rId25"/>
    <p:sldId id="297" r:id="rId26"/>
    <p:sldId id="298" r:id="rId27"/>
    <p:sldId id="299" r:id="rId28"/>
    <p:sldId id="300" r:id="rId29"/>
    <p:sldId id="301" r:id="rId30"/>
    <p:sldId id="302" r:id="rId31"/>
    <p:sldId id="304" r:id="rId32"/>
    <p:sldId id="308" r:id="rId33"/>
    <p:sldId id="309" r:id="rId34"/>
    <p:sldId id="310" r:id="rId35"/>
    <p:sldId id="311" r:id="rId36"/>
    <p:sldId id="312" r:id="rId37"/>
    <p:sldId id="318" r:id="rId38"/>
    <p:sldId id="319" r:id="rId39"/>
    <p:sldId id="313" r:id="rId40"/>
    <p:sldId id="314" r:id="rId41"/>
    <p:sldId id="316" r:id="rId42"/>
    <p:sldId id="320" r:id="rId43"/>
    <p:sldId id="315" r:id="rId44"/>
    <p:sldId id="317" r:id="rId45"/>
    <p:sldId id="321" r:id="rId46"/>
    <p:sldId id="322" r:id="rId47"/>
    <p:sldId id="323" r:id="rId48"/>
    <p:sldId id="324" r:id="rId49"/>
    <p:sldId id="325" r:id="rId50"/>
    <p:sldId id="326" r:id="rId51"/>
    <p:sldId id="327" r:id="rId52"/>
    <p:sldId id="332" r:id="rId53"/>
    <p:sldId id="333" r:id="rId54"/>
    <p:sldId id="334" r:id="rId55"/>
    <p:sldId id="329" r:id="rId56"/>
    <p:sldId id="330" r:id="rId57"/>
    <p:sldId id="331" r:id="rId58"/>
    <p:sldId id="335" r:id="rId59"/>
    <p:sldId id="337" r:id="rId60"/>
    <p:sldId id="339" r:id="rId61"/>
    <p:sldId id="338" r:id="rId62"/>
    <p:sldId id="336" r:id="rId6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D8969-D138-4104-A7B7-B722D9D826F3}" v="2" dt="2024-06-05T06:38:52.2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80993" autoAdjust="0"/>
  </p:normalViewPr>
  <p:slideViewPr>
    <p:cSldViewPr snapToGrid="0">
      <p:cViewPr varScale="1">
        <p:scale>
          <a:sx n="89" d="100"/>
          <a:sy n="89" d="100"/>
        </p:scale>
        <p:origin x="1374" y="9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3882" y="13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49ECEF-3E94-4732-BFC3-464D975639BA}" type="datetime1">
              <a:rPr lang="es-ES" smtClean="0"/>
              <a:t>05/06/2024</a:t>
            </a:fld>
            <a:endParaRPr lang="es-ES"/>
          </a:p>
        </p:txBody>
      </p:sp>
      <p:sp>
        <p:nvSpPr>
          <p:cNvPr id="4" name="Marcador de pie de página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s-ES" smtClean="0"/>
              <a:t>‹Nº›</a:t>
            </a:fld>
            <a:endParaRPr lang="es-E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6:08:05.5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1,'0'1,"1"1,-1-1,0 1,0-1,1 1,-1-1,1 1,-1-1,1 0,0 1,-1-1,1 0,0 1,0-1,0 0,0 0,0 0,0 0,0 0,1 0,-1 0,0 0,0 0,1-1,-1 1,3 0,43 11,-38-11,88 12,128 1,107-17,-92-1,457 5,-668-1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5T18:20:39.25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64,'690'0,"-641"-2,-1-3,51-11,-18 2,-24 5,-17 2,68-4,-82 11,-4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5T18:20:10.29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2831 106,'-28'-6,"0"2,-1 1,-34 1,24 1,-237-4,-66-3,72-1,110 4,-13-5,-44-1,128 11,14 1,-111-14,44 4,11 2,15-3,-163 6,150 6,88-2,23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6:08:07.06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1738 1,'-1709'0,"1681"0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6:08:11.35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1,'593'26,"-107"-17,-288-11,934 2,-1120 0,0 1,1 0,-1 1,0 0,12 5,-3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6:08:15.4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1,'95'5,"0"5,139 31,-184-31,203 46,108 20,-290-64,-11-1,88 4,21 2,-72-4,23 1,132 8,353-24,-593 3,-1-2,0 1,0-2,1 1,-1-1,0-1,16-6,-23 7,0 0,0 0,-1 0,1-1,-1 1,1-1,-1 0,0 0,0 0,0-1,0 1,-1-1,1 1,-1-1,0 0,0 0,0 0,-1 0,1 0,-1-1,0 1,0-5,1-14,0 1,-3-31,0 23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6:08:15.8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6:11:54.23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23,'490'32,"-3"37,265 25,25-84,-461-13,-75-14,-51 0,-52 0,-2 1,25-1,30-1,-184 18,0 0,0 0,0-1,0 0,0 0,0-1,10-4,-15 5,0 0,0 0,0 0,-1 0,1-1,0 1,0-1,-1 1,1-1,-1 0,0 1,1-1,-1 0,0 0,0 0,0 0,0 0,-1 0,1 0,0-1,-1 1,0 0,1 0,-1 0,0-1,0 1,-1-5,-3-22,-2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6:11:55.81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1469 99,'-603'-20,"137"6,437 13,0-2,-42-9,-35-3,85 12,1 0,-29-9,-1 1,26 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6:11:57.06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0,'1941'0,"-1912"0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6:12:05.35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0 338,'768'0,"-706"-3,81-15,-55 6,-21 3,-1-2,0-4,-2-2,1-3,60-29,-67 25,1 4,1 2,1 2,0 4,1 2,103-4,459 12,-310 4,-283-3,-22 0,0 0,1 1,-1 0,0 1,0 0,0 0,0 1,12 3,-20-5,-1 0,1 1,-1-1,1 0,-1 0,1 1,-1-1,1 0,-1 0,1 1,-1-1,1 1,-1-1,0 0,1 1,-1-1,0 1,1-1,-1 1,0-1,0 1,1-1,-1 1,0-1,0 1,0 0,0-1,0 1,0-1,0 1,0-1,0 2,-14 13,-28 3,-1-10,1-3,-1-1,0-2,-72-6,12 0,80 4,-35 1,1-3,-1-2,-112-22,63 0,-115-10,109 19,44 6,-118-3,-1083 15,1254-1,1 1,-1 1,1 0,-1 1,1 1,0 0,0 1,-26 13,40-18,0 1,0-1,0 1,-1 0,1-1,0 1,0 0,0 0,0 0,0 0,1 0,-1 0,0 0,0 0,1 0,-1 0,0 0,1 1,0-1,-1 0,1 0,-1 1,1-1,0 0,0 1,0-1,0 0,0 0,0 1,0-1,0 0,1 1,-1-1,0 0,1 0,-1 1,1-1,-1 0,1 0,0 0,-1 0,1 0,0 0,0 0,0 0,0 0,0 0,0 0,0 0,0-1,2 2,5 4,1 0,0-1,0 1,0-2,13 5,13 2,0-1,0-2,1-2,61 3,153-10,-99-3,1396 4,-1515 2,-1 1,41 9,-39-5,57 3,-45-7,58 13,-21-3,5 1,-39-6,88 4,-110-11,-11 0,0-1,0-1,-1 0,27-5,-20-2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3551-E181-4730-A9E5-DB7143B35D46}" type="datetime1">
              <a:rPr lang="es-ES" smtClean="0"/>
              <a:pPr/>
              <a:t>05/06/2024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s-ES" noProof="0" smtClean="0"/>
              <a:t>‹Nº›</a:t>
            </a:fld>
            <a:endParaRPr lang="es-E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a:t>
            </a:fld>
            <a:endParaRPr lang="es-ES"/>
          </a:p>
        </p:txBody>
      </p:sp>
    </p:spTree>
    <p:extLst>
      <p:ext uri="{BB962C8B-B14F-4D97-AF65-F5344CB8AC3E}">
        <p14:creationId xmlns:p14="http://schemas.microsoft.com/office/powerpoint/2010/main" val="3561401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n-US" dirty="0" err="1"/>
              <a:t>aws</a:t>
            </a:r>
            <a:r>
              <a:rPr lang="en-US" dirty="0"/>
              <a:t> ec2 create-key-pair --key-name CEU-Keys --query '</a:t>
            </a:r>
            <a:r>
              <a:rPr lang="en-US" dirty="0" err="1"/>
              <a:t>KeyMaterial</a:t>
            </a:r>
            <a:r>
              <a:rPr lang="en-US" dirty="0"/>
              <a:t>' --output text &gt; CEU-</a:t>
            </a:r>
            <a:r>
              <a:rPr lang="en-US" dirty="0" err="1"/>
              <a:t>Keys.pem</a:t>
            </a:r>
            <a:endParaRPr lang="en-US"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13</a:t>
            </a:fld>
            <a:endParaRPr lang="es-ES" noProof="0"/>
          </a:p>
        </p:txBody>
      </p:sp>
    </p:spTree>
    <p:extLst>
      <p:ext uri="{BB962C8B-B14F-4D97-AF65-F5344CB8AC3E}">
        <p14:creationId xmlns:p14="http://schemas.microsoft.com/office/powerpoint/2010/main" val="2265036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n-US" dirty="0" err="1"/>
              <a:t>aws</a:t>
            </a:r>
            <a:r>
              <a:rPr lang="en-US" dirty="0"/>
              <a:t> ec2 describe-images \</a:t>
            </a:r>
          </a:p>
          <a:p>
            <a:r>
              <a:rPr lang="en-US" dirty="0"/>
              <a:t>    --filters "Name=</a:t>
            </a:r>
            <a:r>
              <a:rPr lang="en-US" dirty="0" err="1"/>
              <a:t>name,Values</a:t>
            </a:r>
            <a:r>
              <a:rPr lang="en-US" dirty="0"/>
              <a:t>=Amazon Linux 2023 AMI*" \</a:t>
            </a:r>
          </a:p>
          <a:p>
            <a:r>
              <a:rPr lang="en-US" dirty="0"/>
              <a:t>    --query "Images | </a:t>
            </a:r>
            <a:r>
              <a:rPr lang="en-US" dirty="0" err="1"/>
              <a:t>sort_by</a:t>
            </a:r>
            <a:r>
              <a:rPr lang="en-US" dirty="0"/>
              <a:t>(@, &amp;</a:t>
            </a:r>
            <a:r>
              <a:rPr lang="en-US" dirty="0" err="1"/>
              <a:t>CreationDate</a:t>
            </a:r>
            <a:r>
              <a:rPr lang="en-US" dirty="0"/>
              <a:t>) | [-1].</a:t>
            </a:r>
            <a:r>
              <a:rPr lang="en-US" dirty="0" err="1"/>
              <a:t>ImageId</a:t>
            </a:r>
            <a:r>
              <a:rPr lang="en-US" dirty="0"/>
              <a:t>" \</a:t>
            </a:r>
          </a:p>
          <a:p>
            <a:r>
              <a:rPr lang="en-US" dirty="0"/>
              <a:t>    --output text</a:t>
            </a:r>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14</a:t>
            </a:fld>
            <a:endParaRPr lang="es-ES" noProof="0"/>
          </a:p>
        </p:txBody>
      </p:sp>
    </p:spTree>
    <p:extLst>
      <p:ext uri="{BB962C8B-B14F-4D97-AF65-F5344CB8AC3E}">
        <p14:creationId xmlns:p14="http://schemas.microsoft.com/office/powerpoint/2010/main" val="867463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n-US" dirty="0" err="1"/>
              <a:t>aws</a:t>
            </a:r>
            <a:r>
              <a:rPr lang="en-US" dirty="0"/>
              <a:t> ec2 describe-images \</a:t>
            </a:r>
          </a:p>
          <a:p>
            <a:r>
              <a:rPr lang="en-US" dirty="0"/>
              <a:t>    --filters "Name=</a:t>
            </a:r>
            <a:r>
              <a:rPr lang="en-US" dirty="0" err="1"/>
              <a:t>name,Values</a:t>
            </a:r>
            <a:r>
              <a:rPr lang="en-US" dirty="0"/>
              <a:t>=Amazon Linux 2023 AMI*" \</a:t>
            </a:r>
          </a:p>
          <a:p>
            <a:r>
              <a:rPr lang="en-US" dirty="0"/>
              <a:t>    --query "Images | </a:t>
            </a:r>
            <a:r>
              <a:rPr lang="en-US" dirty="0" err="1"/>
              <a:t>sort_by</a:t>
            </a:r>
            <a:r>
              <a:rPr lang="en-US" dirty="0"/>
              <a:t>(@, &amp;</a:t>
            </a:r>
            <a:r>
              <a:rPr lang="en-US" dirty="0" err="1"/>
              <a:t>CreationDate</a:t>
            </a:r>
            <a:r>
              <a:rPr lang="en-US" dirty="0"/>
              <a:t>) | [-1].</a:t>
            </a:r>
            <a:r>
              <a:rPr lang="en-US" dirty="0" err="1"/>
              <a:t>ImageId</a:t>
            </a:r>
            <a:r>
              <a:rPr lang="en-US" dirty="0"/>
              <a:t>" \</a:t>
            </a:r>
          </a:p>
          <a:p>
            <a:r>
              <a:rPr lang="en-US" dirty="0"/>
              <a:t>    --output text</a:t>
            </a:r>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15</a:t>
            </a:fld>
            <a:endParaRPr lang="es-ES" noProof="0"/>
          </a:p>
        </p:txBody>
      </p:sp>
    </p:spTree>
    <p:extLst>
      <p:ext uri="{BB962C8B-B14F-4D97-AF65-F5344CB8AC3E}">
        <p14:creationId xmlns:p14="http://schemas.microsoft.com/office/powerpoint/2010/main" val="421523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a:t>
            </a:r>
            <a:r>
              <a:rPr lang="en-US" dirty="0" err="1"/>
              <a:t>aws</a:t>
            </a:r>
            <a:r>
              <a:rPr lang="en-US" dirty="0"/>
              <a:t> ec2 run-instances --image-id ami-092ab41080623aaaa</a:t>
            </a:r>
            <a:r>
              <a:rPr lang="es-ES" dirty="0"/>
              <a:t> --</a:t>
            </a:r>
            <a:r>
              <a:rPr lang="es-ES" dirty="0" err="1"/>
              <a:t>count</a:t>
            </a:r>
            <a:r>
              <a:rPr lang="es-ES" dirty="0"/>
              <a:t> 1 --</a:t>
            </a:r>
            <a:r>
              <a:rPr lang="es-ES" dirty="0" err="1"/>
              <a:t>instance-type</a:t>
            </a:r>
            <a:r>
              <a:rPr lang="es-ES" dirty="0"/>
              <a:t> t2.micro --</a:t>
            </a:r>
            <a:r>
              <a:rPr lang="es-ES" dirty="0" err="1"/>
              <a:t>key-name</a:t>
            </a:r>
            <a:r>
              <a:rPr lang="es-ES" dirty="0"/>
              <a:t> CEU-</a:t>
            </a:r>
            <a:r>
              <a:rPr lang="es-ES" dirty="0" err="1"/>
              <a:t>Keys.pem</a:t>
            </a:r>
            <a:r>
              <a:rPr lang="es-ES" dirty="0"/>
              <a:t> --</a:t>
            </a:r>
            <a:r>
              <a:rPr lang="es-ES" dirty="0" err="1"/>
              <a:t>security-group-ids</a:t>
            </a:r>
            <a:r>
              <a:rPr lang="es-ES" dirty="0"/>
              <a:t> sg-0d9f0888a02ec59f4 –</a:t>
            </a:r>
            <a:r>
              <a:rPr lang="es-ES" dirty="0" err="1"/>
              <a:t>subnet</a:t>
            </a:r>
            <a:r>
              <a:rPr lang="es-ES" dirty="0"/>
              <a:t>-id subnet-0096e44e33f1d04e8 --</a:t>
            </a:r>
            <a:r>
              <a:rPr lang="es-ES" dirty="0" err="1"/>
              <a:t>query</a:t>
            </a:r>
            <a:r>
              <a:rPr lang="es-ES" dirty="0"/>
              <a:t> ‘</a:t>
            </a:r>
            <a:r>
              <a:rPr lang="es-ES" dirty="0" err="1"/>
              <a:t>Instances</a:t>
            </a:r>
            <a:r>
              <a:rPr lang="es-ES" dirty="0"/>
              <a:t>[0].</a:t>
            </a:r>
            <a:r>
              <a:rPr lang="es-ES" dirty="0" err="1"/>
              <a:t>InstanceId</a:t>
            </a:r>
            <a:r>
              <a:rPr lang="es-ES" dirty="0"/>
              <a:t>’</a:t>
            </a:r>
          </a:p>
          <a:p>
            <a:endParaRPr lang="es-ES" dirty="0"/>
          </a:p>
          <a:p>
            <a:r>
              <a:rPr lang="es-ES" dirty="0"/>
              <a:t>Para averiguar la </a:t>
            </a:r>
            <a:r>
              <a:rPr lang="es-ES" dirty="0" err="1"/>
              <a:t>subnet</a:t>
            </a:r>
            <a:r>
              <a:rPr lang="es-ES" dirty="0"/>
              <a:t>:</a:t>
            </a:r>
            <a:endParaRPr lang="en-US" dirty="0"/>
          </a:p>
          <a:p>
            <a:r>
              <a:rPr lang="en-US" dirty="0"/>
              <a:t>$</a:t>
            </a:r>
            <a:r>
              <a:rPr lang="en-US" dirty="0" err="1"/>
              <a:t>aws</a:t>
            </a:r>
            <a:r>
              <a:rPr lang="en-US" dirty="0"/>
              <a:t> ec2 describe-subnets</a:t>
            </a:r>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16</a:t>
            </a:fld>
            <a:endParaRPr lang="es-ES" noProof="0"/>
          </a:p>
        </p:txBody>
      </p:sp>
    </p:spTree>
    <p:extLst>
      <p:ext uri="{BB962C8B-B14F-4D97-AF65-F5344CB8AC3E}">
        <p14:creationId xmlns:p14="http://schemas.microsoft.com/office/powerpoint/2010/main" val="919213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n-US" dirty="0" err="1"/>
              <a:t>aws</a:t>
            </a:r>
            <a:r>
              <a:rPr lang="en-US" dirty="0"/>
              <a:t> ec2 run-instances --image-id ami-04e5276ebb8451442 --count 1 --instance-type t2.micro --key-name CEU-Keys --security-group-ids sg-0d9f0888a02ec59f4 --placement </a:t>
            </a:r>
            <a:r>
              <a:rPr lang="en-US" dirty="0" err="1"/>
              <a:t>AvailabilityZone</a:t>
            </a:r>
            <a:r>
              <a:rPr lang="en-US" dirty="0"/>
              <a:t>=us-east-1a --query 'Instances[0].</a:t>
            </a:r>
            <a:r>
              <a:rPr lang="en-US" dirty="0" err="1"/>
              <a:t>InstanceId</a:t>
            </a:r>
            <a:r>
              <a:rPr lang="en-US" dirty="0"/>
              <a:t>' --region us-east-1</a:t>
            </a:r>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17</a:t>
            </a:fld>
            <a:endParaRPr lang="es-ES" noProof="0"/>
          </a:p>
        </p:txBody>
      </p:sp>
    </p:spTree>
    <p:extLst>
      <p:ext uri="{BB962C8B-B14F-4D97-AF65-F5344CB8AC3E}">
        <p14:creationId xmlns:p14="http://schemas.microsoft.com/office/powerpoint/2010/main" val="324673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18</a:t>
            </a:fld>
            <a:endParaRPr lang="es-ES" noProof="0"/>
          </a:p>
        </p:txBody>
      </p:sp>
    </p:spTree>
    <p:extLst>
      <p:ext uri="{BB962C8B-B14F-4D97-AF65-F5344CB8AC3E}">
        <p14:creationId xmlns:p14="http://schemas.microsoft.com/office/powerpoint/2010/main" val="3477064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19</a:t>
            </a:fld>
            <a:endParaRPr lang="es-ES" noProof="0"/>
          </a:p>
        </p:txBody>
      </p:sp>
    </p:spTree>
    <p:extLst>
      <p:ext uri="{BB962C8B-B14F-4D97-AF65-F5344CB8AC3E}">
        <p14:creationId xmlns:p14="http://schemas.microsoft.com/office/powerpoint/2010/main" val="4114771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r>
              <a:rPr lang="en-US" dirty="0" err="1"/>
              <a:t>aws</a:t>
            </a:r>
            <a:r>
              <a:rPr lang="en-US" dirty="0"/>
              <a:t> ec2 stop-instances --instance-ids </a:t>
            </a:r>
            <a:r>
              <a:rPr lang="es-ES" dirty="0"/>
              <a:t>i-058372ee5476e0bd6</a:t>
            </a:r>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20</a:t>
            </a:fld>
            <a:endParaRPr lang="es-ES" noProof="0"/>
          </a:p>
        </p:txBody>
      </p:sp>
    </p:spTree>
    <p:extLst>
      <p:ext uri="{BB962C8B-B14F-4D97-AF65-F5344CB8AC3E}">
        <p14:creationId xmlns:p14="http://schemas.microsoft.com/office/powerpoint/2010/main" val="553407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r>
              <a:rPr lang="en-US" dirty="0" err="1"/>
              <a:t>aws</a:t>
            </a:r>
            <a:r>
              <a:rPr lang="en-US" dirty="0"/>
              <a:t> ec2 describe-instances --query 'Reservations[].Instances[].[</a:t>
            </a:r>
            <a:r>
              <a:rPr lang="en-US" dirty="0" err="1"/>
              <a:t>Placement.AvailabilityZone,State.Name</a:t>
            </a:r>
            <a:r>
              <a:rPr lang="en-US" dirty="0"/>
              <a:t>, </a:t>
            </a:r>
            <a:r>
              <a:rPr lang="en-US" dirty="0" err="1"/>
              <a:t>InstanceId</a:t>
            </a:r>
            <a:r>
              <a:rPr lang="en-US" dirty="0"/>
              <a:t>]' --output text</a:t>
            </a:r>
          </a:p>
          <a:p>
            <a:r>
              <a:rPr lang="es-ES" b="0" i="0" dirty="0">
                <a:effectLst/>
                <a:highlight>
                  <a:srgbClr val="E9EBED"/>
                </a:highlight>
                <a:latin typeface="g_d0_f8"/>
              </a:rPr>
              <a:t>$ </a:t>
            </a:r>
            <a:r>
              <a:rPr lang="es-ES" b="0" i="0" dirty="0" err="1">
                <a:effectLst/>
                <a:highlight>
                  <a:srgbClr val="E9EBED"/>
                </a:highlight>
                <a:latin typeface="g_d0_f8"/>
              </a:rPr>
              <a:t>aws</a:t>
            </a:r>
            <a:r>
              <a:rPr lang="es-ES" b="0" i="0" dirty="0">
                <a:effectLst/>
                <a:highlight>
                  <a:srgbClr val="E9EBED"/>
                </a:highlight>
                <a:latin typeface="g_d0_f8"/>
              </a:rPr>
              <a:t> ec2 </a:t>
            </a:r>
            <a:r>
              <a:rPr lang="es-ES" b="0" i="0" dirty="0" err="1">
                <a:effectLst/>
                <a:highlight>
                  <a:srgbClr val="E9EBED"/>
                </a:highlight>
                <a:latin typeface="g_d0_f8"/>
              </a:rPr>
              <a:t>start-instances</a:t>
            </a:r>
            <a:r>
              <a:rPr lang="es-ES" b="0" i="0" dirty="0">
                <a:effectLst/>
                <a:highlight>
                  <a:srgbClr val="E9EBED"/>
                </a:highlight>
                <a:latin typeface="g_d0_f8"/>
              </a:rPr>
              <a:t> --</a:t>
            </a:r>
            <a:r>
              <a:rPr lang="es-ES" b="0" i="0" dirty="0" err="1">
                <a:effectLst/>
                <a:highlight>
                  <a:srgbClr val="E9EBED"/>
                </a:highlight>
                <a:latin typeface="g_d0_f8"/>
              </a:rPr>
              <a:t>instance-ids</a:t>
            </a:r>
            <a:r>
              <a:rPr lang="es-ES" b="0" i="0" dirty="0">
                <a:effectLst/>
                <a:highlight>
                  <a:srgbClr val="E9EBED"/>
                </a:highlight>
                <a:latin typeface="g_d0_f8"/>
              </a:rPr>
              <a:t> </a:t>
            </a:r>
            <a:r>
              <a:rPr lang="es-ES" dirty="0"/>
              <a:t>i-058372ee5476e0bd6</a:t>
            </a:r>
            <a:br>
              <a:rPr lang="es-ES" dirty="0"/>
            </a:br>
            <a:endParaRPr lang="en-US" dirty="0"/>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21</a:t>
            </a:fld>
            <a:endParaRPr lang="es-ES" noProof="0"/>
          </a:p>
        </p:txBody>
      </p:sp>
    </p:spTree>
    <p:extLst>
      <p:ext uri="{BB962C8B-B14F-4D97-AF65-F5344CB8AC3E}">
        <p14:creationId xmlns:p14="http://schemas.microsoft.com/office/powerpoint/2010/main" val="1004582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r>
              <a:rPr lang="en-US" dirty="0" err="1"/>
              <a:t>aws</a:t>
            </a:r>
            <a:r>
              <a:rPr lang="en-US" dirty="0"/>
              <a:t> ec2 describe-instances --query 'Reservations[].Instances[].[</a:t>
            </a:r>
            <a:r>
              <a:rPr lang="en-US" dirty="0" err="1"/>
              <a:t>Placement.AvailabilityZone,State.Name</a:t>
            </a:r>
            <a:r>
              <a:rPr lang="en-US" dirty="0"/>
              <a:t>, </a:t>
            </a:r>
            <a:r>
              <a:rPr lang="en-US" dirty="0" err="1"/>
              <a:t>InstanceId</a:t>
            </a:r>
            <a:r>
              <a:rPr lang="en-US" dirty="0"/>
              <a:t>]' --output text</a:t>
            </a:r>
          </a:p>
          <a:p>
            <a:r>
              <a:rPr lang="es-ES" b="0" i="0" dirty="0">
                <a:effectLst/>
                <a:highlight>
                  <a:srgbClr val="E9EBED"/>
                </a:highlight>
                <a:latin typeface="g_d0_f8"/>
              </a:rPr>
              <a:t>$ </a:t>
            </a:r>
            <a:r>
              <a:rPr lang="es-ES" b="0" i="0" dirty="0" err="1">
                <a:effectLst/>
                <a:highlight>
                  <a:srgbClr val="E9EBED"/>
                </a:highlight>
                <a:latin typeface="g_d0_f8"/>
              </a:rPr>
              <a:t>aws</a:t>
            </a:r>
            <a:r>
              <a:rPr lang="es-ES" b="0" i="0" dirty="0">
                <a:effectLst/>
                <a:highlight>
                  <a:srgbClr val="E9EBED"/>
                </a:highlight>
                <a:latin typeface="g_d0_f8"/>
              </a:rPr>
              <a:t> ec2 </a:t>
            </a:r>
            <a:r>
              <a:rPr lang="es-ES" b="0" i="0" dirty="0" err="1">
                <a:effectLst/>
                <a:highlight>
                  <a:srgbClr val="E9EBED"/>
                </a:highlight>
                <a:latin typeface="g_d0_f8"/>
              </a:rPr>
              <a:t>start-instances</a:t>
            </a:r>
            <a:r>
              <a:rPr lang="es-ES" b="0" i="0" dirty="0">
                <a:effectLst/>
                <a:highlight>
                  <a:srgbClr val="E9EBED"/>
                </a:highlight>
                <a:latin typeface="g_d0_f8"/>
              </a:rPr>
              <a:t> --</a:t>
            </a:r>
            <a:r>
              <a:rPr lang="es-ES" b="0" i="0" dirty="0" err="1">
                <a:effectLst/>
                <a:highlight>
                  <a:srgbClr val="E9EBED"/>
                </a:highlight>
                <a:latin typeface="g_d0_f8"/>
              </a:rPr>
              <a:t>instance-ids</a:t>
            </a:r>
            <a:r>
              <a:rPr lang="es-ES" b="0" i="0" dirty="0">
                <a:effectLst/>
                <a:highlight>
                  <a:srgbClr val="E9EBED"/>
                </a:highlight>
                <a:latin typeface="g_d0_f8"/>
              </a:rPr>
              <a:t> </a:t>
            </a:r>
            <a:r>
              <a:rPr lang="es-ES" dirty="0"/>
              <a:t>i-058372ee5476e0bd6</a:t>
            </a:r>
            <a:br>
              <a:rPr lang="es-ES" dirty="0"/>
            </a:br>
            <a:endParaRPr lang="en-US" dirty="0"/>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22</a:t>
            </a:fld>
            <a:endParaRPr lang="es-ES" noProof="0"/>
          </a:p>
        </p:txBody>
      </p:sp>
    </p:spTree>
    <p:extLst>
      <p:ext uri="{BB962C8B-B14F-4D97-AF65-F5344CB8AC3E}">
        <p14:creationId xmlns:p14="http://schemas.microsoft.com/office/powerpoint/2010/main" val="730883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curl</a:t>
            </a:r>
            <a:r>
              <a:rPr lang="es-ES" dirty="0"/>
              <a:t> "https://awscli.amazonaws.com/awscli-exe-linux-x86_64.zip" -o "awsxliv2.zip“</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a:t>
            </a:r>
            <a:r>
              <a:rPr lang="es-ES" dirty="0" err="1"/>
              <a:t>unzip</a:t>
            </a:r>
            <a:r>
              <a:rPr lang="es-ES" dirty="0"/>
              <a:t> awsxliv2.zip</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a:t>
            </a:r>
            <a:r>
              <a:rPr lang="es-ES" dirty="0" err="1"/>
              <a:t>aws</a:t>
            </a:r>
            <a:r>
              <a:rPr lang="es-ES" dirty="0"/>
              <a:t>/</a:t>
            </a:r>
            <a:r>
              <a:rPr lang="es-ES" dirty="0" err="1"/>
              <a:t>install</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a:t>
            </a:r>
            <a:r>
              <a:rPr lang="es-ES" dirty="0" err="1"/>
              <a:t>aws</a:t>
            </a:r>
            <a:r>
              <a:rPr lang="es-ES" dirty="0"/>
              <a:t> --</a:t>
            </a:r>
            <a:r>
              <a:rPr lang="es-ES" dirty="0" err="1"/>
              <a:t>version</a:t>
            </a:r>
            <a:endParaRPr lang="es-ES"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a:t>
            </a:fld>
            <a:endParaRPr lang="es-ES" noProof="0"/>
          </a:p>
        </p:txBody>
      </p:sp>
    </p:spTree>
    <p:extLst>
      <p:ext uri="{BB962C8B-B14F-4D97-AF65-F5344CB8AC3E}">
        <p14:creationId xmlns:p14="http://schemas.microsoft.com/office/powerpoint/2010/main" val="1260906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r>
              <a:rPr lang="en-US" dirty="0" err="1"/>
              <a:t>aws</a:t>
            </a:r>
            <a:r>
              <a:rPr lang="en-US" dirty="0"/>
              <a:t> ec2 describe-instances --query 'Reservations[].Instances[].[</a:t>
            </a:r>
            <a:r>
              <a:rPr lang="en-US" dirty="0" err="1"/>
              <a:t>Placement.AvailabilityZone,State.Name</a:t>
            </a:r>
            <a:r>
              <a:rPr lang="en-US" dirty="0"/>
              <a:t>, </a:t>
            </a:r>
            <a:r>
              <a:rPr lang="en-US" dirty="0" err="1"/>
              <a:t>InstanceId</a:t>
            </a:r>
            <a:r>
              <a:rPr lang="en-US" dirty="0"/>
              <a:t>]' --output text</a:t>
            </a:r>
          </a:p>
          <a:p>
            <a:r>
              <a:rPr lang="es-ES" b="0" i="0" dirty="0">
                <a:effectLst/>
                <a:highlight>
                  <a:srgbClr val="E9EBED"/>
                </a:highlight>
                <a:latin typeface="g_d0_f8"/>
              </a:rPr>
              <a:t>$ </a:t>
            </a:r>
            <a:r>
              <a:rPr lang="es-ES" b="0" i="0" dirty="0" err="1">
                <a:effectLst/>
                <a:highlight>
                  <a:srgbClr val="E9EBED"/>
                </a:highlight>
                <a:latin typeface="g_d0_f8"/>
              </a:rPr>
              <a:t>aws</a:t>
            </a:r>
            <a:r>
              <a:rPr lang="es-ES" b="0" i="0" dirty="0">
                <a:effectLst/>
                <a:highlight>
                  <a:srgbClr val="E9EBED"/>
                </a:highlight>
                <a:latin typeface="g_d0_f8"/>
              </a:rPr>
              <a:t> ec2 </a:t>
            </a:r>
            <a:r>
              <a:rPr lang="es-ES" b="0" i="0" dirty="0" err="1">
                <a:effectLst/>
                <a:highlight>
                  <a:srgbClr val="E9EBED"/>
                </a:highlight>
                <a:latin typeface="g_d0_f8"/>
              </a:rPr>
              <a:t>start-instances</a:t>
            </a:r>
            <a:r>
              <a:rPr lang="es-ES" b="0" i="0" dirty="0">
                <a:effectLst/>
                <a:highlight>
                  <a:srgbClr val="E9EBED"/>
                </a:highlight>
                <a:latin typeface="g_d0_f8"/>
              </a:rPr>
              <a:t> --</a:t>
            </a:r>
            <a:r>
              <a:rPr lang="es-ES" b="0" i="0" dirty="0" err="1">
                <a:effectLst/>
                <a:highlight>
                  <a:srgbClr val="E9EBED"/>
                </a:highlight>
                <a:latin typeface="g_d0_f8"/>
              </a:rPr>
              <a:t>instance-ids</a:t>
            </a:r>
            <a:r>
              <a:rPr lang="es-ES" b="0" i="0" dirty="0">
                <a:effectLst/>
                <a:highlight>
                  <a:srgbClr val="E9EBED"/>
                </a:highlight>
                <a:latin typeface="g_d0_f8"/>
              </a:rPr>
              <a:t> </a:t>
            </a:r>
            <a:r>
              <a:rPr lang="es-ES" dirty="0"/>
              <a:t>i-058372ee5476e0bd6</a:t>
            </a:r>
            <a:br>
              <a:rPr lang="es-ES" dirty="0"/>
            </a:br>
            <a:endParaRPr lang="en-US" dirty="0"/>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24</a:t>
            </a:fld>
            <a:endParaRPr lang="es-ES" noProof="0"/>
          </a:p>
        </p:txBody>
      </p:sp>
    </p:spTree>
    <p:extLst>
      <p:ext uri="{BB962C8B-B14F-4D97-AF65-F5344CB8AC3E}">
        <p14:creationId xmlns:p14="http://schemas.microsoft.com/office/powerpoint/2010/main" val="1177746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r>
              <a:rPr lang="en-US" dirty="0" err="1"/>
              <a:t>aws</a:t>
            </a:r>
            <a:r>
              <a:rPr lang="en-US" dirty="0"/>
              <a:t> ec2 describe-</a:t>
            </a:r>
            <a:r>
              <a:rPr lang="es-ES" dirty="0" err="1"/>
              <a:t>vpc</a:t>
            </a:r>
            <a:br>
              <a:rPr lang="es-ES" dirty="0"/>
            </a:br>
            <a:r>
              <a:rPr lang="es-ES" dirty="0"/>
              <a:t>$ </a:t>
            </a:r>
            <a:r>
              <a:rPr lang="es-ES" dirty="0" err="1"/>
              <a:t>aws</a:t>
            </a:r>
            <a:r>
              <a:rPr lang="es-ES" dirty="0"/>
              <a:t> ec2 describe-</a:t>
            </a:r>
            <a:r>
              <a:rPr lang="es-ES" dirty="0" err="1"/>
              <a:t>subnets</a:t>
            </a:r>
            <a:r>
              <a:rPr lang="es-ES" dirty="0"/>
              <a:t> --</a:t>
            </a:r>
            <a:r>
              <a:rPr lang="es-ES" dirty="0" err="1"/>
              <a:t>filters</a:t>
            </a:r>
            <a:r>
              <a:rPr lang="es-ES" dirty="0"/>
              <a:t> "</a:t>
            </a:r>
            <a:r>
              <a:rPr lang="es-ES" dirty="0" err="1"/>
              <a:t>Name</a:t>
            </a:r>
            <a:r>
              <a:rPr lang="es-ES" dirty="0"/>
              <a:t>=</a:t>
            </a:r>
            <a:r>
              <a:rPr lang="es-ES" dirty="0" err="1"/>
              <a:t>vpc-id,Values</a:t>
            </a:r>
            <a:r>
              <a:rPr lang="es-ES" dirty="0"/>
              <a:t>=vpc-00a5dfc0664ac615a"</a:t>
            </a:r>
          </a:p>
          <a:p>
            <a:endParaRPr lang="en-US" dirty="0"/>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25</a:t>
            </a:fld>
            <a:endParaRPr lang="es-ES" noProof="0"/>
          </a:p>
        </p:txBody>
      </p:sp>
    </p:spTree>
    <p:extLst>
      <p:ext uri="{BB962C8B-B14F-4D97-AF65-F5344CB8AC3E}">
        <p14:creationId xmlns:p14="http://schemas.microsoft.com/office/powerpoint/2010/main" val="3514265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r>
              <a:rPr lang="en-US" dirty="0" err="1"/>
              <a:t>aws</a:t>
            </a:r>
            <a:r>
              <a:rPr lang="en-US" dirty="0"/>
              <a:t> ec2 describe-</a:t>
            </a:r>
            <a:r>
              <a:rPr lang="es-ES" dirty="0" err="1"/>
              <a:t>vpc</a:t>
            </a:r>
            <a:br>
              <a:rPr lang="es-ES" dirty="0"/>
            </a:br>
            <a:r>
              <a:rPr lang="es-ES" dirty="0"/>
              <a:t>$ </a:t>
            </a:r>
            <a:r>
              <a:rPr lang="es-ES" dirty="0" err="1"/>
              <a:t>aws</a:t>
            </a:r>
            <a:r>
              <a:rPr lang="es-ES" dirty="0"/>
              <a:t> ec2 describe-</a:t>
            </a:r>
            <a:r>
              <a:rPr lang="es-ES" dirty="0" err="1"/>
              <a:t>subnets</a:t>
            </a:r>
            <a:r>
              <a:rPr lang="es-ES" dirty="0"/>
              <a:t> --</a:t>
            </a:r>
            <a:r>
              <a:rPr lang="es-ES" dirty="0" err="1"/>
              <a:t>filters</a:t>
            </a:r>
            <a:r>
              <a:rPr lang="es-ES" dirty="0"/>
              <a:t> "</a:t>
            </a:r>
            <a:r>
              <a:rPr lang="es-ES" dirty="0" err="1"/>
              <a:t>Name</a:t>
            </a:r>
            <a:r>
              <a:rPr lang="es-ES" dirty="0"/>
              <a:t>=</a:t>
            </a:r>
            <a:r>
              <a:rPr lang="es-ES" dirty="0" err="1"/>
              <a:t>vpc-id,Values</a:t>
            </a:r>
            <a:r>
              <a:rPr lang="es-ES" dirty="0"/>
              <a:t>=vpc-00a5dfc0664ac615a“--</a:t>
            </a:r>
            <a:r>
              <a:rPr lang="es-ES" dirty="0" err="1"/>
              <a:t>query</a:t>
            </a:r>
            <a:r>
              <a:rPr lang="es-ES" dirty="0"/>
              <a:t> </a:t>
            </a:r>
            <a:r>
              <a:rPr lang="es-ES" dirty="0">
                <a:effectLst/>
              </a:rPr>
              <a:t>"</a:t>
            </a:r>
            <a:r>
              <a:rPr lang="es-ES" dirty="0" err="1">
                <a:effectLst/>
              </a:rPr>
              <a:t>Subnets</a:t>
            </a:r>
            <a:r>
              <a:rPr lang="es-ES" dirty="0">
                <a:effectLst/>
              </a:rPr>
              <a:t>[*].[</a:t>
            </a:r>
            <a:r>
              <a:rPr lang="es-ES" dirty="0" err="1">
                <a:effectLst/>
              </a:rPr>
              <a:t>SubnetId,CidrBlock</a:t>
            </a:r>
            <a:r>
              <a:rPr lang="es-ES" dirty="0">
                <a:effectLst/>
              </a:rPr>
              <a:t>]“</a:t>
            </a:r>
          </a:p>
          <a:p>
            <a:endParaRPr lang="es-ES" dirty="0">
              <a:effectLst/>
            </a:endParaRPr>
          </a:p>
          <a:p>
            <a:r>
              <a:rPr lang="es-ES" dirty="0"/>
              <a:t>$ </a:t>
            </a:r>
            <a:r>
              <a:rPr lang="es-ES" dirty="0" err="1"/>
              <a:t>aws</a:t>
            </a:r>
            <a:r>
              <a:rPr lang="es-ES" dirty="0"/>
              <a:t> ec2 describe-</a:t>
            </a:r>
            <a:r>
              <a:rPr lang="es-ES" dirty="0" err="1"/>
              <a:t>subnets</a:t>
            </a:r>
            <a:r>
              <a:rPr lang="es-ES" dirty="0"/>
              <a:t> --</a:t>
            </a:r>
            <a:r>
              <a:rPr lang="es-ES" dirty="0" err="1"/>
              <a:t>filters</a:t>
            </a:r>
            <a:r>
              <a:rPr lang="es-ES" dirty="0"/>
              <a:t> "</a:t>
            </a:r>
            <a:r>
              <a:rPr lang="es-ES" dirty="0" err="1"/>
              <a:t>Name</a:t>
            </a:r>
            <a:r>
              <a:rPr lang="es-ES" dirty="0"/>
              <a:t>=</a:t>
            </a:r>
            <a:r>
              <a:rPr lang="es-ES" dirty="0" err="1"/>
              <a:t>vpc-id,Values</a:t>
            </a:r>
            <a:r>
              <a:rPr lang="es-ES" dirty="0"/>
              <a:t>=vpc-00a5dfc0664ac615a" --</a:t>
            </a:r>
            <a:r>
              <a:rPr lang="es-ES" dirty="0" err="1"/>
              <a:t>query</a:t>
            </a:r>
            <a:r>
              <a:rPr lang="es-ES" dirty="0"/>
              <a:t> "</a:t>
            </a:r>
            <a:r>
              <a:rPr lang="es-ES" dirty="0" err="1"/>
              <a:t>Subnets</a:t>
            </a:r>
            <a:r>
              <a:rPr lang="es-ES" dirty="0"/>
              <a:t>[*].[</a:t>
            </a:r>
            <a:r>
              <a:rPr lang="es-ES" dirty="0" err="1"/>
              <a:t>SubnetId,CidrBlock,AvailabilityZone</a:t>
            </a:r>
            <a:r>
              <a:rPr lang="es-ES" dirty="0"/>
              <a:t>]"</a:t>
            </a:r>
          </a:p>
          <a:p>
            <a:endParaRPr lang="es-ES" dirty="0"/>
          </a:p>
          <a:p>
            <a:endParaRPr lang="en-US" dirty="0"/>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26</a:t>
            </a:fld>
            <a:endParaRPr lang="es-ES" noProof="0"/>
          </a:p>
        </p:txBody>
      </p:sp>
    </p:spTree>
    <p:extLst>
      <p:ext uri="{BB962C8B-B14F-4D97-AF65-F5344CB8AC3E}">
        <p14:creationId xmlns:p14="http://schemas.microsoft.com/office/powerpoint/2010/main" val="18374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r>
              <a:rPr lang="en-US" dirty="0" err="1"/>
              <a:t>aws</a:t>
            </a:r>
            <a:r>
              <a:rPr lang="en-US" dirty="0"/>
              <a:t> ec2 create-subnet --</a:t>
            </a:r>
            <a:r>
              <a:rPr lang="en-US" dirty="0" err="1"/>
              <a:t>vpc</a:t>
            </a:r>
            <a:r>
              <a:rPr lang="en-US" dirty="0"/>
              <a:t>-id </a:t>
            </a:r>
            <a:r>
              <a:rPr lang="es-ES" dirty="0">
                <a:solidFill>
                  <a:srgbClr val="00B050"/>
                </a:solidFill>
              </a:rPr>
              <a:t>vpc-00a5dfc0664ac615a </a:t>
            </a:r>
            <a:r>
              <a:rPr lang="en-US" dirty="0"/>
              <a:t>--</a:t>
            </a:r>
            <a:r>
              <a:rPr lang="en-US" dirty="0" err="1"/>
              <a:t>cidr</a:t>
            </a:r>
            <a:r>
              <a:rPr lang="en-US" dirty="0"/>
              <a:t>-block </a:t>
            </a:r>
            <a:r>
              <a:rPr lang="es-ES" dirty="0"/>
              <a:t>172.31.96.0/24</a:t>
            </a:r>
            <a:r>
              <a:rPr lang="en-US" dirty="0"/>
              <a:t>--availability-zone us-east-1c</a:t>
            </a:r>
          </a:p>
          <a:p>
            <a:r>
              <a:rPr lang="fr-FR" dirty="0"/>
              <a:t>$ </a:t>
            </a:r>
            <a:r>
              <a:rPr lang="fr-FR" dirty="0" err="1"/>
              <a:t>aws</a:t>
            </a:r>
            <a:r>
              <a:rPr lang="fr-FR" dirty="0"/>
              <a:t> ec2 </a:t>
            </a:r>
            <a:r>
              <a:rPr lang="fr-FR" dirty="0" err="1"/>
              <a:t>describe-subnets</a:t>
            </a:r>
            <a:r>
              <a:rPr lang="fr-FR" dirty="0"/>
              <a:t> --</a:t>
            </a:r>
            <a:r>
              <a:rPr lang="fr-FR" dirty="0" err="1"/>
              <a:t>subnet-ids</a:t>
            </a:r>
            <a:r>
              <a:rPr lang="fr-FR" dirty="0"/>
              <a:t> ID_DE_TU_SUBNET</a:t>
            </a:r>
            <a:endParaRPr lang="en-US" dirty="0"/>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27</a:t>
            </a:fld>
            <a:endParaRPr lang="es-ES" noProof="0"/>
          </a:p>
        </p:txBody>
      </p:sp>
    </p:spTree>
    <p:extLst>
      <p:ext uri="{BB962C8B-B14F-4D97-AF65-F5344CB8AC3E}">
        <p14:creationId xmlns:p14="http://schemas.microsoft.com/office/powerpoint/2010/main" val="2041309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 </a:t>
            </a:r>
            <a:r>
              <a:rPr lang="en-US" dirty="0" err="1"/>
              <a:t>descubir</a:t>
            </a:r>
            <a:r>
              <a:rPr lang="en-US" dirty="0"/>
              <a:t> la AMI de la </a:t>
            </a:r>
            <a:r>
              <a:rPr lang="en-US" dirty="0" err="1"/>
              <a:t>instancia</a:t>
            </a:r>
            <a:r>
              <a:rPr lang="en-US" dirty="0"/>
              <a:t> anterior: $</a:t>
            </a:r>
            <a:r>
              <a:rPr lang="es-ES" dirty="0" err="1"/>
              <a:t>aws</a:t>
            </a:r>
            <a:r>
              <a:rPr lang="es-ES" dirty="0"/>
              <a:t> ec2 describe-</a:t>
            </a:r>
            <a:r>
              <a:rPr lang="es-ES" dirty="0" err="1"/>
              <a:t>instances</a:t>
            </a:r>
            <a:r>
              <a:rPr lang="es-ES" dirty="0"/>
              <a:t> --</a:t>
            </a:r>
            <a:r>
              <a:rPr lang="es-ES" dirty="0" err="1"/>
              <a:t>instance-ids</a:t>
            </a:r>
            <a:r>
              <a:rPr lang="es-ES" dirty="0"/>
              <a:t> ID_INSTANCIA --</a:t>
            </a:r>
            <a:r>
              <a:rPr lang="es-ES" dirty="0" err="1"/>
              <a:t>query</a:t>
            </a:r>
            <a:r>
              <a:rPr lang="es-ES" dirty="0"/>
              <a:t> "</a:t>
            </a:r>
            <a:r>
              <a:rPr lang="es-ES" dirty="0" err="1"/>
              <a:t>Reservations</a:t>
            </a:r>
            <a:r>
              <a:rPr lang="es-ES" dirty="0"/>
              <a:t>[*].</a:t>
            </a:r>
            <a:r>
              <a:rPr lang="es-ES" dirty="0" err="1"/>
              <a:t>Instances</a:t>
            </a:r>
            <a:r>
              <a:rPr lang="es-ES" dirty="0"/>
              <a:t>[*].</a:t>
            </a:r>
            <a:r>
              <a:rPr lang="es-ES" dirty="0" err="1"/>
              <a:t>ImageId</a:t>
            </a:r>
            <a:r>
              <a:rPr lang="es-E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aws</a:t>
            </a:r>
            <a:r>
              <a:rPr lang="en-US" dirty="0"/>
              <a:t> ec2 run-instances --image-id </a:t>
            </a:r>
            <a:r>
              <a:rPr lang="es-ES" b="0" i="0" dirty="0">
                <a:solidFill>
                  <a:srgbClr val="16191F"/>
                </a:solidFill>
                <a:effectLst/>
                <a:highlight>
                  <a:srgbClr val="FFFFFF"/>
                </a:highlight>
                <a:latin typeface="Amazon Ember"/>
              </a:rPr>
              <a:t>ami-04e5276ebb8451442 </a:t>
            </a:r>
            <a:r>
              <a:rPr lang="en-US" dirty="0"/>
              <a:t>--count 1 --instance-type t2.micro </a:t>
            </a:r>
            <a:r>
              <a:rPr lang="es-ES" dirty="0">
                <a:solidFill>
                  <a:srgbClr val="00B050"/>
                </a:solidFill>
              </a:rPr>
              <a:t>--</a:t>
            </a:r>
            <a:r>
              <a:rPr lang="es-ES" dirty="0" err="1">
                <a:solidFill>
                  <a:srgbClr val="00B050"/>
                </a:solidFill>
              </a:rPr>
              <a:t>key-name</a:t>
            </a:r>
            <a:r>
              <a:rPr lang="es-ES" dirty="0">
                <a:solidFill>
                  <a:srgbClr val="00B050"/>
                </a:solidFill>
              </a:rPr>
              <a:t> CEU-</a:t>
            </a:r>
            <a:r>
              <a:rPr lang="es-ES" dirty="0" err="1">
                <a:solidFill>
                  <a:srgbClr val="00B050"/>
                </a:solidFill>
              </a:rPr>
              <a:t>Keys</a:t>
            </a:r>
            <a:r>
              <a:rPr lang="es-ES" dirty="0">
                <a:solidFill>
                  <a:srgbClr val="00B050"/>
                </a:solidFill>
              </a:rPr>
              <a:t> --</a:t>
            </a:r>
            <a:r>
              <a:rPr lang="es-ES" dirty="0" err="1">
                <a:solidFill>
                  <a:srgbClr val="00B050"/>
                </a:solidFill>
              </a:rPr>
              <a:t>security-group-ids</a:t>
            </a:r>
            <a:r>
              <a:rPr lang="es-ES" dirty="0">
                <a:solidFill>
                  <a:srgbClr val="00B050"/>
                </a:solidFill>
              </a:rPr>
              <a:t> sg-0d9f0888a02ec59f4 </a:t>
            </a:r>
            <a:r>
              <a:rPr lang="en-US" dirty="0"/>
              <a:t>--subnet-id </a:t>
            </a:r>
            <a:r>
              <a:rPr lang="es-ES" sz="1200" dirty="0"/>
              <a:t>subnet-06590d11e9b6c0295 </a:t>
            </a:r>
            <a:r>
              <a:rPr lang="en-US" dirty="0"/>
              <a:t>--no-associate-public-</a:t>
            </a:r>
            <a:r>
              <a:rPr lang="en-US" dirty="0" err="1"/>
              <a:t>ip</a:t>
            </a:r>
            <a:r>
              <a:rPr lang="en-US" dirty="0"/>
              <a:t>-address</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28</a:t>
            </a:fld>
            <a:endParaRPr lang="es-ES" noProof="0"/>
          </a:p>
        </p:txBody>
      </p:sp>
    </p:spTree>
    <p:extLst>
      <p:ext uri="{BB962C8B-B14F-4D97-AF65-F5344CB8AC3E}">
        <p14:creationId xmlns:p14="http://schemas.microsoft.com/office/powerpoint/2010/main" val="2324047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 </a:t>
            </a:r>
            <a:r>
              <a:rPr lang="en-US" dirty="0" err="1"/>
              <a:t>descubir</a:t>
            </a:r>
            <a:r>
              <a:rPr lang="en-US" dirty="0"/>
              <a:t> la AMI de la </a:t>
            </a:r>
            <a:r>
              <a:rPr lang="en-US" dirty="0" err="1"/>
              <a:t>instancia</a:t>
            </a:r>
            <a:r>
              <a:rPr lang="en-US" dirty="0"/>
              <a:t> anterior: $</a:t>
            </a:r>
            <a:r>
              <a:rPr lang="es-ES" dirty="0" err="1"/>
              <a:t>aws</a:t>
            </a:r>
            <a:r>
              <a:rPr lang="es-ES" dirty="0"/>
              <a:t> ec2 describe-</a:t>
            </a:r>
            <a:r>
              <a:rPr lang="es-ES" dirty="0" err="1"/>
              <a:t>instances</a:t>
            </a:r>
            <a:r>
              <a:rPr lang="es-ES" dirty="0"/>
              <a:t> --</a:t>
            </a:r>
            <a:r>
              <a:rPr lang="es-ES" dirty="0" err="1"/>
              <a:t>instance-ids</a:t>
            </a:r>
            <a:r>
              <a:rPr lang="es-ES" dirty="0"/>
              <a:t> ID_INSTANCIA --</a:t>
            </a:r>
            <a:r>
              <a:rPr lang="es-ES" dirty="0" err="1"/>
              <a:t>query</a:t>
            </a:r>
            <a:r>
              <a:rPr lang="es-ES" dirty="0"/>
              <a:t> "</a:t>
            </a:r>
            <a:r>
              <a:rPr lang="es-ES" dirty="0" err="1"/>
              <a:t>Reservations</a:t>
            </a:r>
            <a:r>
              <a:rPr lang="es-ES" dirty="0"/>
              <a:t>[*].</a:t>
            </a:r>
            <a:r>
              <a:rPr lang="es-ES" dirty="0" err="1"/>
              <a:t>Instances</a:t>
            </a:r>
            <a:r>
              <a:rPr lang="es-ES" dirty="0"/>
              <a:t>[*].</a:t>
            </a:r>
            <a:r>
              <a:rPr lang="es-ES" dirty="0" err="1"/>
              <a:t>ImageId</a:t>
            </a:r>
            <a:r>
              <a:rPr lang="es-E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aws</a:t>
            </a:r>
            <a:r>
              <a:rPr lang="en-US" dirty="0"/>
              <a:t> ec2 run-instances --image-id </a:t>
            </a:r>
            <a:r>
              <a:rPr lang="es-ES" b="0" i="0" dirty="0">
                <a:solidFill>
                  <a:srgbClr val="16191F"/>
                </a:solidFill>
                <a:effectLst/>
                <a:highlight>
                  <a:srgbClr val="FFFFFF"/>
                </a:highlight>
                <a:latin typeface="Amazon Ember"/>
              </a:rPr>
              <a:t>ami-04e5276ebb8451442 </a:t>
            </a:r>
            <a:r>
              <a:rPr lang="en-US" dirty="0"/>
              <a:t>--count 1 --instance-type t2.micro --subnet-id </a:t>
            </a:r>
            <a:r>
              <a:rPr lang="es-ES" sz="1200" dirty="0"/>
              <a:t>subnet-06590d11e9b6c0295 </a:t>
            </a:r>
            <a:r>
              <a:rPr lang="en-US" dirty="0"/>
              <a:t>--no-associate-public-</a:t>
            </a:r>
            <a:r>
              <a:rPr lang="en-US" dirty="0" err="1"/>
              <a:t>ip</a:t>
            </a:r>
            <a:r>
              <a:rPr lang="en-US" dirty="0"/>
              <a:t>-address</a:t>
            </a:r>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29</a:t>
            </a:fld>
            <a:endParaRPr lang="es-ES" noProof="0"/>
          </a:p>
        </p:txBody>
      </p:sp>
    </p:spTree>
    <p:extLst>
      <p:ext uri="{BB962C8B-B14F-4D97-AF65-F5344CB8AC3E}">
        <p14:creationId xmlns:p14="http://schemas.microsoft.com/office/powerpoint/2010/main" val="2433227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 </a:t>
            </a:r>
            <a:r>
              <a:rPr lang="en-US" dirty="0" err="1"/>
              <a:t>descubir</a:t>
            </a:r>
            <a:r>
              <a:rPr lang="en-US" dirty="0"/>
              <a:t> la AMI de la </a:t>
            </a:r>
            <a:r>
              <a:rPr lang="en-US" dirty="0" err="1"/>
              <a:t>instancia</a:t>
            </a:r>
            <a:r>
              <a:rPr lang="en-US" dirty="0"/>
              <a:t> anterior: $</a:t>
            </a:r>
            <a:r>
              <a:rPr lang="es-ES" dirty="0" err="1"/>
              <a:t>aws</a:t>
            </a:r>
            <a:r>
              <a:rPr lang="es-ES" dirty="0"/>
              <a:t> ec2 describe-</a:t>
            </a:r>
            <a:r>
              <a:rPr lang="es-ES" dirty="0" err="1"/>
              <a:t>instances</a:t>
            </a:r>
            <a:r>
              <a:rPr lang="es-ES" dirty="0"/>
              <a:t> --</a:t>
            </a:r>
            <a:r>
              <a:rPr lang="es-ES" dirty="0" err="1"/>
              <a:t>instance-ids</a:t>
            </a:r>
            <a:r>
              <a:rPr lang="es-ES" dirty="0"/>
              <a:t> ID_INSTANCIA --</a:t>
            </a:r>
            <a:r>
              <a:rPr lang="es-ES" dirty="0" err="1"/>
              <a:t>query</a:t>
            </a:r>
            <a:r>
              <a:rPr lang="es-ES" dirty="0"/>
              <a:t> "</a:t>
            </a:r>
            <a:r>
              <a:rPr lang="es-ES" dirty="0" err="1"/>
              <a:t>Reservations</a:t>
            </a:r>
            <a:r>
              <a:rPr lang="es-ES" dirty="0"/>
              <a:t>[*].</a:t>
            </a:r>
            <a:r>
              <a:rPr lang="es-ES" dirty="0" err="1"/>
              <a:t>Instances</a:t>
            </a:r>
            <a:r>
              <a:rPr lang="es-ES" dirty="0"/>
              <a:t>[*].</a:t>
            </a:r>
            <a:r>
              <a:rPr lang="es-ES" dirty="0" err="1"/>
              <a:t>ImageId</a:t>
            </a:r>
            <a:r>
              <a:rPr lang="es-E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aws</a:t>
            </a:r>
            <a:r>
              <a:rPr lang="en-US" dirty="0"/>
              <a:t> ec2 run-instances --image-id </a:t>
            </a:r>
            <a:r>
              <a:rPr lang="es-ES" b="0" i="0" dirty="0">
                <a:solidFill>
                  <a:srgbClr val="16191F"/>
                </a:solidFill>
                <a:effectLst/>
                <a:highlight>
                  <a:srgbClr val="FFFFFF"/>
                </a:highlight>
                <a:latin typeface="Amazon Ember"/>
              </a:rPr>
              <a:t>ami-04e5276ebb8451442 </a:t>
            </a:r>
            <a:r>
              <a:rPr lang="en-US" dirty="0"/>
              <a:t>--count 1 --instance-type t2.micro --subnet-id </a:t>
            </a:r>
            <a:r>
              <a:rPr lang="es-ES" sz="1200" dirty="0"/>
              <a:t>subnet-06590d11e9b6c0295 </a:t>
            </a:r>
            <a:r>
              <a:rPr lang="en-US" dirty="0"/>
              <a:t>--no-associate-public-</a:t>
            </a:r>
            <a:r>
              <a:rPr lang="en-US" dirty="0" err="1"/>
              <a:t>ip</a:t>
            </a:r>
            <a:r>
              <a:rPr lang="en-US" dirty="0"/>
              <a:t>-address</a:t>
            </a:r>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30</a:t>
            </a:fld>
            <a:endParaRPr lang="es-ES" noProof="0"/>
          </a:p>
        </p:txBody>
      </p:sp>
    </p:spTree>
    <p:extLst>
      <p:ext uri="{BB962C8B-B14F-4D97-AF65-F5344CB8AC3E}">
        <p14:creationId xmlns:p14="http://schemas.microsoft.com/office/powerpoint/2010/main" val="487561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 </a:t>
            </a:r>
            <a:r>
              <a:rPr lang="en-US" dirty="0" err="1"/>
              <a:t>descubir</a:t>
            </a:r>
            <a:r>
              <a:rPr lang="en-US" dirty="0"/>
              <a:t> la AMI de la </a:t>
            </a:r>
            <a:r>
              <a:rPr lang="en-US" dirty="0" err="1"/>
              <a:t>instancia</a:t>
            </a:r>
            <a:r>
              <a:rPr lang="en-US" dirty="0"/>
              <a:t> anterior: $</a:t>
            </a:r>
            <a:r>
              <a:rPr lang="es-ES" dirty="0" err="1"/>
              <a:t>aws</a:t>
            </a:r>
            <a:r>
              <a:rPr lang="es-ES" dirty="0"/>
              <a:t> ec2 describe-</a:t>
            </a:r>
            <a:r>
              <a:rPr lang="es-ES" dirty="0" err="1"/>
              <a:t>instances</a:t>
            </a:r>
            <a:r>
              <a:rPr lang="es-ES" dirty="0"/>
              <a:t> --</a:t>
            </a:r>
            <a:r>
              <a:rPr lang="es-ES" dirty="0" err="1"/>
              <a:t>instance-ids</a:t>
            </a:r>
            <a:r>
              <a:rPr lang="es-ES" dirty="0"/>
              <a:t> ID_INSTANCIA --</a:t>
            </a:r>
            <a:r>
              <a:rPr lang="es-ES" dirty="0" err="1"/>
              <a:t>query</a:t>
            </a:r>
            <a:r>
              <a:rPr lang="es-ES" dirty="0"/>
              <a:t> "</a:t>
            </a:r>
            <a:r>
              <a:rPr lang="es-ES" dirty="0" err="1"/>
              <a:t>Reservations</a:t>
            </a:r>
            <a:r>
              <a:rPr lang="es-ES" dirty="0"/>
              <a:t>[*].</a:t>
            </a:r>
            <a:r>
              <a:rPr lang="es-ES" dirty="0" err="1"/>
              <a:t>Instances</a:t>
            </a:r>
            <a:r>
              <a:rPr lang="es-ES" dirty="0"/>
              <a:t>[*].</a:t>
            </a:r>
            <a:r>
              <a:rPr lang="es-ES" dirty="0" err="1"/>
              <a:t>ImageId</a:t>
            </a:r>
            <a:r>
              <a:rPr lang="es-E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aws</a:t>
            </a:r>
            <a:r>
              <a:rPr lang="en-US" dirty="0"/>
              <a:t> ec2 run-instances --image-id </a:t>
            </a:r>
            <a:r>
              <a:rPr lang="es-ES" b="0" i="0" dirty="0">
                <a:solidFill>
                  <a:srgbClr val="16191F"/>
                </a:solidFill>
                <a:effectLst/>
                <a:highlight>
                  <a:srgbClr val="FFFFFF"/>
                </a:highlight>
                <a:latin typeface="Amazon Ember"/>
              </a:rPr>
              <a:t>ami-04e5276ebb8451442 </a:t>
            </a:r>
            <a:r>
              <a:rPr lang="en-US" dirty="0"/>
              <a:t>--count 1 --instance-type t2.micro --subnet-id </a:t>
            </a:r>
            <a:r>
              <a:rPr lang="es-ES" sz="1200" dirty="0"/>
              <a:t>subnet-06590d11e9b6c0295 </a:t>
            </a:r>
            <a:r>
              <a:rPr lang="en-US" dirty="0"/>
              <a:t>--no-associate-public-</a:t>
            </a:r>
            <a:r>
              <a:rPr lang="en-US" dirty="0" err="1"/>
              <a:t>ip</a:t>
            </a:r>
            <a:r>
              <a:rPr lang="en-US" dirty="0"/>
              <a:t>-address</a:t>
            </a:r>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31</a:t>
            </a:fld>
            <a:endParaRPr lang="es-ES" noProof="0"/>
          </a:p>
        </p:txBody>
      </p:sp>
    </p:spTree>
    <p:extLst>
      <p:ext uri="{BB962C8B-B14F-4D97-AF65-F5344CB8AC3E}">
        <p14:creationId xmlns:p14="http://schemas.microsoft.com/office/powerpoint/2010/main" val="2913953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r>
              <a:rPr lang="en-US" dirty="0" err="1"/>
              <a:t>aws</a:t>
            </a:r>
            <a:r>
              <a:rPr lang="en-US" dirty="0"/>
              <a:t> ec2 allocate-address --domain </a:t>
            </a:r>
            <a:r>
              <a:rPr lang="en-US" dirty="0" err="1"/>
              <a:t>vpc</a:t>
            </a:r>
            <a:endParaRPr lang="en-US" dirty="0"/>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32</a:t>
            </a:fld>
            <a:endParaRPr lang="es-ES" noProof="0"/>
          </a:p>
        </p:txBody>
      </p:sp>
    </p:spTree>
    <p:extLst>
      <p:ext uri="{BB962C8B-B14F-4D97-AF65-F5344CB8AC3E}">
        <p14:creationId xmlns:p14="http://schemas.microsoft.com/office/powerpoint/2010/main" val="4222970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r>
              <a:rPr lang="en-US" dirty="0" err="1"/>
              <a:t>aws</a:t>
            </a:r>
            <a:r>
              <a:rPr lang="en-US" dirty="0"/>
              <a:t> ec2 allocate-address --domain </a:t>
            </a:r>
            <a:r>
              <a:rPr lang="en-US" dirty="0" err="1"/>
              <a:t>vpc</a:t>
            </a:r>
            <a:endParaRPr lang="en-US" dirty="0"/>
          </a:p>
          <a:p>
            <a:endParaRPr lang="en-US" dirty="0"/>
          </a:p>
          <a:p>
            <a:r>
              <a:rPr lang="es-ES" sz="1200" dirty="0" err="1">
                <a:solidFill>
                  <a:srgbClr val="00B050"/>
                </a:solidFill>
              </a:rPr>
              <a:t>aws</a:t>
            </a:r>
            <a:r>
              <a:rPr lang="es-ES" sz="1200" dirty="0">
                <a:solidFill>
                  <a:srgbClr val="00B050"/>
                </a:solidFill>
              </a:rPr>
              <a:t> ec2 </a:t>
            </a:r>
            <a:r>
              <a:rPr lang="es-ES" sz="1200" dirty="0" err="1">
                <a:solidFill>
                  <a:srgbClr val="00B050"/>
                </a:solidFill>
              </a:rPr>
              <a:t>create-nat-gateway</a:t>
            </a:r>
            <a:r>
              <a:rPr lang="es-ES" sz="1200" dirty="0">
                <a:solidFill>
                  <a:srgbClr val="00B050"/>
                </a:solidFill>
              </a:rPr>
              <a:t> --</a:t>
            </a:r>
            <a:r>
              <a:rPr lang="es-ES" sz="1200" dirty="0" err="1">
                <a:solidFill>
                  <a:srgbClr val="00B050"/>
                </a:solidFill>
              </a:rPr>
              <a:t>subnet</a:t>
            </a:r>
            <a:r>
              <a:rPr lang="es-ES" sz="1200" dirty="0">
                <a:solidFill>
                  <a:srgbClr val="00B050"/>
                </a:solidFill>
              </a:rPr>
              <a:t>-id SUBRED US EAST 1-C --</a:t>
            </a:r>
            <a:r>
              <a:rPr lang="es-ES" sz="1200" dirty="0" err="1">
                <a:solidFill>
                  <a:srgbClr val="00B050"/>
                </a:solidFill>
              </a:rPr>
              <a:t>allocation</a:t>
            </a:r>
            <a:r>
              <a:rPr lang="es-ES" sz="1200" dirty="0">
                <a:solidFill>
                  <a:srgbClr val="00B050"/>
                </a:solidFill>
              </a:rPr>
              <a:t>-id </a:t>
            </a:r>
            <a:r>
              <a:rPr lang="es-ES" sz="1200" dirty="0"/>
              <a:t>eipalloc-0a133010edf734849</a:t>
            </a:r>
          </a:p>
          <a:p>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err="1">
                <a:solidFill>
                  <a:srgbClr val="00B050"/>
                </a:solidFill>
              </a:rPr>
              <a:t>aws</a:t>
            </a:r>
            <a:r>
              <a:rPr lang="es-ES" sz="1200" dirty="0">
                <a:solidFill>
                  <a:srgbClr val="00B050"/>
                </a:solidFill>
              </a:rPr>
              <a:t> ec2 </a:t>
            </a:r>
            <a:r>
              <a:rPr lang="es-ES" sz="1200" dirty="0" err="1">
                <a:solidFill>
                  <a:srgbClr val="00B050"/>
                </a:solidFill>
              </a:rPr>
              <a:t>create-nat-gateway</a:t>
            </a:r>
            <a:r>
              <a:rPr lang="es-ES" sz="1200" dirty="0">
                <a:solidFill>
                  <a:srgbClr val="00B050"/>
                </a:solidFill>
              </a:rPr>
              <a:t> --</a:t>
            </a:r>
            <a:r>
              <a:rPr lang="es-ES" sz="1200" dirty="0" err="1">
                <a:solidFill>
                  <a:srgbClr val="00B050"/>
                </a:solidFill>
              </a:rPr>
              <a:t>subnet</a:t>
            </a:r>
            <a:r>
              <a:rPr lang="es-ES" sz="1200" dirty="0">
                <a:solidFill>
                  <a:srgbClr val="00B050"/>
                </a:solidFill>
              </a:rPr>
              <a:t>-id subnet-061ad182da4aa73cb--</a:t>
            </a:r>
            <a:r>
              <a:rPr lang="es-ES" sz="1200" dirty="0" err="1">
                <a:solidFill>
                  <a:srgbClr val="00B050"/>
                </a:solidFill>
              </a:rPr>
              <a:t>allocation</a:t>
            </a:r>
            <a:r>
              <a:rPr lang="es-ES" sz="1200" dirty="0">
                <a:solidFill>
                  <a:srgbClr val="00B050"/>
                </a:solidFill>
              </a:rPr>
              <a:t>-id </a:t>
            </a:r>
            <a:r>
              <a:rPr lang="es-ES" sz="1200" dirty="0"/>
              <a:t>eipalloc-0a133010edf734849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aws</a:t>
            </a:r>
            <a:r>
              <a:rPr lang="en-US" dirty="0"/>
              <a:t> ec2 create-</a:t>
            </a:r>
            <a:r>
              <a:rPr lang="en-US" dirty="0" err="1"/>
              <a:t>nat</a:t>
            </a:r>
            <a:r>
              <a:rPr lang="en-US" dirty="0"/>
              <a:t>-gateway --subnet-id subnet-061ad182da4aa73cb --allocation-id eipalloc-0a133010edf734849 --tag-specifications '</a:t>
            </a:r>
            <a:r>
              <a:rPr lang="en-US" dirty="0" err="1"/>
              <a:t>ResourceType</a:t>
            </a:r>
            <a:r>
              <a:rPr lang="en-US" dirty="0"/>
              <a:t>=</a:t>
            </a:r>
            <a:r>
              <a:rPr lang="en-US" dirty="0" err="1"/>
              <a:t>natgateway,Tags</a:t>
            </a:r>
            <a:r>
              <a:rPr lang="en-US" dirty="0"/>
              <a:t>=[{Key=</a:t>
            </a:r>
            <a:r>
              <a:rPr lang="en-US" dirty="0" err="1"/>
              <a:t>Name,Value</a:t>
            </a:r>
            <a:r>
              <a:rPr lang="en-US" dirty="0"/>
              <a:t>=</a:t>
            </a:r>
            <a:r>
              <a:rPr lang="en-US" dirty="0" err="1"/>
              <a:t>NATGatewayVPC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r>
              <a:rPr lang="en-US" dirty="0"/>
              <a:t>{</a:t>
            </a:r>
          </a:p>
          <a:p>
            <a:r>
              <a:rPr lang="en-US" dirty="0"/>
              <a:t>    "</a:t>
            </a:r>
            <a:r>
              <a:rPr lang="en-US" dirty="0" err="1"/>
              <a:t>ClientToken</a:t>
            </a:r>
            <a:r>
              <a:rPr lang="en-US" dirty="0"/>
              <a:t>": "c34df91b-680e-4690-845e-dbf4f7f98b8c",</a:t>
            </a:r>
          </a:p>
          <a:p>
            <a:r>
              <a:rPr lang="en-US" dirty="0"/>
              <a:t>    "</a:t>
            </a:r>
            <a:r>
              <a:rPr lang="en-US" dirty="0" err="1"/>
              <a:t>NatGateway</a:t>
            </a:r>
            <a:r>
              <a:rPr lang="en-US" dirty="0"/>
              <a:t>": {</a:t>
            </a:r>
          </a:p>
          <a:p>
            <a:r>
              <a:rPr lang="en-US" dirty="0"/>
              <a:t>        "</a:t>
            </a:r>
            <a:r>
              <a:rPr lang="en-US" dirty="0" err="1"/>
              <a:t>CreateTime</a:t>
            </a:r>
            <a:r>
              <a:rPr lang="en-US" dirty="0"/>
              <a:t>": "2024-04-24T16:40:15+00:00",</a:t>
            </a:r>
          </a:p>
          <a:p>
            <a:r>
              <a:rPr lang="en-US" dirty="0"/>
              <a:t>        "</a:t>
            </a:r>
            <a:r>
              <a:rPr lang="en-US" dirty="0" err="1"/>
              <a:t>NatGatewayAddresses</a:t>
            </a:r>
            <a:r>
              <a:rPr lang="en-US" dirty="0"/>
              <a:t>": [</a:t>
            </a:r>
          </a:p>
          <a:p>
            <a:r>
              <a:rPr lang="en-US" dirty="0"/>
              <a:t>            {</a:t>
            </a:r>
          </a:p>
          <a:p>
            <a:r>
              <a:rPr lang="en-US" dirty="0"/>
              <a:t>                "</a:t>
            </a:r>
            <a:r>
              <a:rPr lang="en-US" dirty="0" err="1"/>
              <a:t>AllocationId</a:t>
            </a:r>
            <a:r>
              <a:rPr lang="en-US" dirty="0"/>
              <a:t>": "eipalloc-0a133010edf734849",</a:t>
            </a:r>
          </a:p>
          <a:p>
            <a:r>
              <a:rPr lang="en-US" dirty="0"/>
              <a:t>                "</a:t>
            </a:r>
            <a:r>
              <a:rPr lang="en-US" dirty="0" err="1"/>
              <a:t>IsPrimary</a:t>
            </a:r>
            <a:r>
              <a:rPr lang="en-US" dirty="0"/>
              <a:t>": true,</a:t>
            </a:r>
          </a:p>
          <a:p>
            <a:r>
              <a:rPr lang="en-US" dirty="0"/>
              <a:t>                "Status": "associating"</a:t>
            </a:r>
          </a:p>
          <a:p>
            <a:r>
              <a:rPr lang="en-US" dirty="0"/>
              <a:t>            }</a:t>
            </a:r>
          </a:p>
          <a:p>
            <a:r>
              <a:rPr lang="en-US" dirty="0"/>
              <a:t>        ],</a:t>
            </a:r>
          </a:p>
          <a:p>
            <a:r>
              <a:rPr lang="en-US" dirty="0"/>
              <a:t>        "</a:t>
            </a:r>
            <a:r>
              <a:rPr lang="en-US" dirty="0" err="1"/>
              <a:t>NatGatewayId</a:t>
            </a:r>
            <a:r>
              <a:rPr lang="en-US" dirty="0"/>
              <a:t>": "nat-0a2a7edbf4c1a0e8f",</a:t>
            </a:r>
          </a:p>
          <a:p>
            <a:r>
              <a:rPr lang="en-US" dirty="0"/>
              <a:t>        "State": "pending",</a:t>
            </a:r>
          </a:p>
          <a:p>
            <a:r>
              <a:rPr lang="en-US" dirty="0"/>
              <a:t>        "</a:t>
            </a:r>
            <a:r>
              <a:rPr lang="en-US" dirty="0" err="1"/>
              <a:t>SubnetId</a:t>
            </a:r>
            <a:r>
              <a:rPr lang="en-US" dirty="0"/>
              <a:t>": "subnet-06590d11e9b6c0295",</a:t>
            </a:r>
          </a:p>
          <a:p>
            <a:r>
              <a:rPr lang="en-US" dirty="0"/>
              <a:t>        "</a:t>
            </a:r>
            <a:r>
              <a:rPr lang="en-US" dirty="0" err="1"/>
              <a:t>VpcId</a:t>
            </a:r>
            <a:r>
              <a:rPr lang="en-US" dirty="0"/>
              <a:t>": "vpc-00a5dfc0664ac615a",</a:t>
            </a:r>
          </a:p>
          <a:p>
            <a:r>
              <a:rPr lang="en-US" dirty="0"/>
              <a:t>        "</a:t>
            </a:r>
            <a:r>
              <a:rPr lang="en-US" dirty="0" err="1"/>
              <a:t>ConnectivityType</a:t>
            </a:r>
            <a:r>
              <a:rPr lang="en-US" dirty="0"/>
              <a:t>": "public"</a:t>
            </a:r>
          </a:p>
          <a:p>
            <a:r>
              <a:rPr lang="en-US" dirty="0"/>
              <a:t>    }</a:t>
            </a:r>
          </a:p>
          <a:p>
            <a:r>
              <a:rPr lang="en-US" dirty="0"/>
              <a:t>}</a:t>
            </a:r>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33</a:t>
            </a:fld>
            <a:endParaRPr lang="es-ES" noProof="0"/>
          </a:p>
        </p:txBody>
      </p:sp>
    </p:spTree>
    <p:extLst>
      <p:ext uri="{BB962C8B-B14F-4D97-AF65-F5344CB8AC3E}">
        <p14:creationId xmlns:p14="http://schemas.microsoft.com/office/powerpoint/2010/main" val="222813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curl</a:t>
            </a:r>
            <a:r>
              <a:rPr lang="es-ES" dirty="0"/>
              <a:t> "https://awscli.amazonaws.com/awscli-exe-linux-x86_64.zip" -o "awsxliv2.zip“</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a:t>
            </a:r>
            <a:r>
              <a:rPr lang="es-ES" dirty="0" err="1"/>
              <a:t>unzip</a:t>
            </a:r>
            <a:r>
              <a:rPr lang="es-ES" dirty="0"/>
              <a:t> awsxliv2.zip</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a:t>
            </a:r>
            <a:r>
              <a:rPr lang="es-ES" dirty="0" err="1"/>
              <a:t>aws</a:t>
            </a:r>
            <a:r>
              <a:rPr lang="es-ES" dirty="0"/>
              <a:t>/</a:t>
            </a:r>
            <a:r>
              <a:rPr lang="es-ES" dirty="0" err="1"/>
              <a:t>install</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a:t>
            </a:r>
            <a:r>
              <a:rPr lang="es-ES" dirty="0" err="1"/>
              <a:t>aws</a:t>
            </a:r>
            <a:r>
              <a:rPr lang="es-ES" dirty="0"/>
              <a:t> --</a:t>
            </a:r>
            <a:r>
              <a:rPr lang="es-ES" dirty="0" err="1"/>
              <a:t>version</a:t>
            </a:r>
            <a:endParaRPr lang="es-ES"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a:t>
            </a:fld>
            <a:endParaRPr lang="es-ES" noProof="0"/>
          </a:p>
        </p:txBody>
      </p:sp>
    </p:spTree>
    <p:extLst>
      <p:ext uri="{BB962C8B-B14F-4D97-AF65-F5344CB8AC3E}">
        <p14:creationId xmlns:p14="http://schemas.microsoft.com/office/powerpoint/2010/main" val="2390887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r>
              <a:rPr lang="en-US" dirty="0" err="1"/>
              <a:t>aws</a:t>
            </a:r>
            <a:r>
              <a:rPr lang="en-US" dirty="0"/>
              <a:t> ec2 allocate-address --domain </a:t>
            </a:r>
            <a:r>
              <a:rPr lang="en-US" dirty="0" err="1"/>
              <a:t>vpc</a:t>
            </a:r>
            <a:endParaRPr lang="en-US" dirty="0"/>
          </a:p>
          <a:p>
            <a:endParaRPr lang="en-US" dirty="0"/>
          </a:p>
          <a:p>
            <a:r>
              <a:rPr lang="es-ES" sz="1200" dirty="0" err="1">
                <a:solidFill>
                  <a:srgbClr val="00B050"/>
                </a:solidFill>
              </a:rPr>
              <a:t>aws</a:t>
            </a:r>
            <a:r>
              <a:rPr lang="es-ES" sz="1200" dirty="0">
                <a:solidFill>
                  <a:srgbClr val="00B050"/>
                </a:solidFill>
              </a:rPr>
              <a:t> ec2 </a:t>
            </a:r>
            <a:r>
              <a:rPr lang="es-ES" sz="1200" dirty="0" err="1">
                <a:solidFill>
                  <a:srgbClr val="00B050"/>
                </a:solidFill>
              </a:rPr>
              <a:t>create-nat-gateway</a:t>
            </a:r>
            <a:r>
              <a:rPr lang="es-ES" sz="1200" dirty="0">
                <a:solidFill>
                  <a:srgbClr val="00B050"/>
                </a:solidFill>
              </a:rPr>
              <a:t> --</a:t>
            </a:r>
            <a:r>
              <a:rPr lang="es-ES" sz="1200" dirty="0" err="1">
                <a:solidFill>
                  <a:srgbClr val="00B050"/>
                </a:solidFill>
              </a:rPr>
              <a:t>subnet</a:t>
            </a:r>
            <a:r>
              <a:rPr lang="es-ES" sz="1200" dirty="0">
                <a:solidFill>
                  <a:srgbClr val="00B050"/>
                </a:solidFill>
              </a:rPr>
              <a:t>-id SUBRED US EAST 1-C --</a:t>
            </a:r>
            <a:r>
              <a:rPr lang="es-ES" sz="1200" dirty="0" err="1">
                <a:solidFill>
                  <a:srgbClr val="00B050"/>
                </a:solidFill>
              </a:rPr>
              <a:t>allocation</a:t>
            </a:r>
            <a:r>
              <a:rPr lang="es-ES" sz="1200" dirty="0">
                <a:solidFill>
                  <a:srgbClr val="00B050"/>
                </a:solidFill>
              </a:rPr>
              <a:t>-id </a:t>
            </a:r>
            <a:r>
              <a:rPr lang="es-ES" sz="1200" dirty="0"/>
              <a:t>eipalloc-0a133010edf734849</a:t>
            </a:r>
          </a:p>
          <a:p>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err="1">
                <a:solidFill>
                  <a:srgbClr val="00B050"/>
                </a:solidFill>
              </a:rPr>
              <a:t>aws</a:t>
            </a:r>
            <a:r>
              <a:rPr lang="es-ES" sz="1200" dirty="0">
                <a:solidFill>
                  <a:srgbClr val="00B050"/>
                </a:solidFill>
              </a:rPr>
              <a:t> ec2 </a:t>
            </a:r>
            <a:r>
              <a:rPr lang="es-ES" sz="1200" dirty="0" err="1">
                <a:solidFill>
                  <a:srgbClr val="00B050"/>
                </a:solidFill>
              </a:rPr>
              <a:t>create-nat-gateway</a:t>
            </a:r>
            <a:r>
              <a:rPr lang="es-ES" sz="1200" dirty="0">
                <a:solidFill>
                  <a:srgbClr val="00B050"/>
                </a:solidFill>
              </a:rPr>
              <a:t> --</a:t>
            </a:r>
            <a:r>
              <a:rPr lang="es-ES" sz="1200" dirty="0" err="1">
                <a:solidFill>
                  <a:srgbClr val="00B050"/>
                </a:solidFill>
              </a:rPr>
              <a:t>subnet</a:t>
            </a:r>
            <a:r>
              <a:rPr lang="es-ES" sz="1200" dirty="0">
                <a:solidFill>
                  <a:srgbClr val="00B050"/>
                </a:solidFill>
              </a:rPr>
              <a:t>-id subnet-061ad182da4aa73cb--</a:t>
            </a:r>
            <a:r>
              <a:rPr lang="es-ES" sz="1200" dirty="0" err="1">
                <a:solidFill>
                  <a:srgbClr val="00B050"/>
                </a:solidFill>
              </a:rPr>
              <a:t>allocation</a:t>
            </a:r>
            <a:r>
              <a:rPr lang="es-ES" sz="1200" dirty="0">
                <a:solidFill>
                  <a:srgbClr val="00B050"/>
                </a:solidFill>
              </a:rPr>
              <a:t>-id </a:t>
            </a:r>
            <a:r>
              <a:rPr lang="es-ES" sz="1200" dirty="0"/>
              <a:t>eipalloc-0a133010edf734849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aws</a:t>
            </a:r>
            <a:r>
              <a:rPr lang="en-US" dirty="0"/>
              <a:t> ec2 create-</a:t>
            </a:r>
            <a:r>
              <a:rPr lang="en-US" dirty="0" err="1"/>
              <a:t>nat</a:t>
            </a:r>
            <a:r>
              <a:rPr lang="en-US" dirty="0"/>
              <a:t>-gateway --subnet-id subnet-061ad182da4aa73cb --allocation-id eipalloc-0a133010edf734849 --tag-specifications '</a:t>
            </a:r>
            <a:r>
              <a:rPr lang="en-US" dirty="0" err="1"/>
              <a:t>ResourceType</a:t>
            </a:r>
            <a:r>
              <a:rPr lang="en-US" dirty="0"/>
              <a:t>=</a:t>
            </a:r>
            <a:r>
              <a:rPr lang="en-US" dirty="0" err="1"/>
              <a:t>natgateway,Tags</a:t>
            </a:r>
            <a:r>
              <a:rPr lang="en-US" dirty="0"/>
              <a:t>=[{Key=</a:t>
            </a:r>
            <a:r>
              <a:rPr lang="en-US" dirty="0" err="1"/>
              <a:t>Name,Value</a:t>
            </a:r>
            <a:r>
              <a:rPr lang="en-US" dirty="0"/>
              <a:t>=</a:t>
            </a:r>
            <a:r>
              <a:rPr lang="en-US" dirty="0" err="1"/>
              <a:t>NATGatewayVPC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r>
              <a:rPr lang="en-US" dirty="0"/>
              <a:t>{</a:t>
            </a:r>
          </a:p>
          <a:p>
            <a:r>
              <a:rPr lang="en-US" dirty="0"/>
              <a:t>    "</a:t>
            </a:r>
            <a:r>
              <a:rPr lang="en-US" dirty="0" err="1"/>
              <a:t>ClientToken</a:t>
            </a:r>
            <a:r>
              <a:rPr lang="en-US" dirty="0"/>
              <a:t>": "c34df91b-680e-4690-845e-dbf4f7f98b8c",</a:t>
            </a:r>
          </a:p>
          <a:p>
            <a:r>
              <a:rPr lang="en-US" dirty="0"/>
              <a:t>    "</a:t>
            </a:r>
            <a:r>
              <a:rPr lang="en-US" dirty="0" err="1"/>
              <a:t>NatGateway</a:t>
            </a:r>
            <a:r>
              <a:rPr lang="en-US" dirty="0"/>
              <a:t>": {</a:t>
            </a:r>
          </a:p>
          <a:p>
            <a:r>
              <a:rPr lang="en-US" dirty="0"/>
              <a:t>        "</a:t>
            </a:r>
            <a:r>
              <a:rPr lang="en-US" dirty="0" err="1"/>
              <a:t>CreateTime</a:t>
            </a:r>
            <a:r>
              <a:rPr lang="en-US" dirty="0"/>
              <a:t>": "2024-04-24T16:40:15+00:00",</a:t>
            </a:r>
          </a:p>
          <a:p>
            <a:r>
              <a:rPr lang="en-US" dirty="0"/>
              <a:t>        "</a:t>
            </a:r>
            <a:r>
              <a:rPr lang="en-US" dirty="0" err="1"/>
              <a:t>NatGatewayAddresses</a:t>
            </a:r>
            <a:r>
              <a:rPr lang="en-US" dirty="0"/>
              <a:t>": [</a:t>
            </a:r>
          </a:p>
          <a:p>
            <a:r>
              <a:rPr lang="en-US" dirty="0"/>
              <a:t>            {</a:t>
            </a:r>
          </a:p>
          <a:p>
            <a:r>
              <a:rPr lang="en-US" dirty="0"/>
              <a:t>                "</a:t>
            </a:r>
            <a:r>
              <a:rPr lang="en-US" dirty="0" err="1"/>
              <a:t>AllocationId</a:t>
            </a:r>
            <a:r>
              <a:rPr lang="en-US" dirty="0"/>
              <a:t>": "eipalloc-0a133010edf734849",</a:t>
            </a:r>
          </a:p>
          <a:p>
            <a:r>
              <a:rPr lang="en-US" dirty="0"/>
              <a:t>                "</a:t>
            </a:r>
            <a:r>
              <a:rPr lang="en-US" dirty="0" err="1"/>
              <a:t>IsPrimary</a:t>
            </a:r>
            <a:r>
              <a:rPr lang="en-US" dirty="0"/>
              <a:t>": true,</a:t>
            </a:r>
          </a:p>
          <a:p>
            <a:r>
              <a:rPr lang="en-US" dirty="0"/>
              <a:t>                "Status": "associating"</a:t>
            </a:r>
          </a:p>
          <a:p>
            <a:r>
              <a:rPr lang="en-US" dirty="0"/>
              <a:t>            }</a:t>
            </a:r>
          </a:p>
          <a:p>
            <a:r>
              <a:rPr lang="en-US" dirty="0"/>
              <a:t>        ],</a:t>
            </a:r>
          </a:p>
          <a:p>
            <a:r>
              <a:rPr lang="en-US" dirty="0"/>
              <a:t>        "</a:t>
            </a:r>
            <a:r>
              <a:rPr lang="en-US" dirty="0" err="1"/>
              <a:t>NatGatewayId</a:t>
            </a:r>
            <a:r>
              <a:rPr lang="en-US" dirty="0"/>
              <a:t>": "nat-0a2a7edbf4c1a0e8f",</a:t>
            </a:r>
          </a:p>
          <a:p>
            <a:r>
              <a:rPr lang="en-US" dirty="0"/>
              <a:t>        "State": "pending",</a:t>
            </a:r>
          </a:p>
          <a:p>
            <a:r>
              <a:rPr lang="en-US" dirty="0"/>
              <a:t>        "</a:t>
            </a:r>
            <a:r>
              <a:rPr lang="en-US" dirty="0" err="1"/>
              <a:t>SubnetId</a:t>
            </a:r>
            <a:r>
              <a:rPr lang="en-US" dirty="0"/>
              <a:t>": "subnet-06590d11e9b6c0295",</a:t>
            </a:r>
          </a:p>
          <a:p>
            <a:r>
              <a:rPr lang="en-US" dirty="0"/>
              <a:t>        "</a:t>
            </a:r>
            <a:r>
              <a:rPr lang="en-US" dirty="0" err="1"/>
              <a:t>VpcId</a:t>
            </a:r>
            <a:r>
              <a:rPr lang="en-US" dirty="0"/>
              <a:t>": "vpc-00a5dfc0664ac615a",</a:t>
            </a:r>
          </a:p>
          <a:p>
            <a:r>
              <a:rPr lang="en-US" dirty="0"/>
              <a:t>        "</a:t>
            </a:r>
            <a:r>
              <a:rPr lang="en-US" dirty="0" err="1"/>
              <a:t>ConnectivityType</a:t>
            </a:r>
            <a:r>
              <a:rPr lang="en-US" dirty="0"/>
              <a:t>": "public"</a:t>
            </a:r>
          </a:p>
          <a:p>
            <a:r>
              <a:rPr lang="en-US" dirty="0"/>
              <a:t>    }</a:t>
            </a:r>
          </a:p>
          <a:p>
            <a:r>
              <a:rPr lang="en-US" dirty="0"/>
              <a:t>}</a:t>
            </a:r>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34</a:t>
            </a:fld>
            <a:endParaRPr lang="es-ES" noProof="0"/>
          </a:p>
        </p:txBody>
      </p:sp>
    </p:spTree>
    <p:extLst>
      <p:ext uri="{BB962C8B-B14F-4D97-AF65-F5344CB8AC3E}">
        <p14:creationId xmlns:p14="http://schemas.microsoft.com/office/powerpoint/2010/main" val="2970462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t>
            </a:r>
          </a:p>
          <a:p>
            <a:r>
              <a:rPr lang="en-US" dirty="0"/>
              <a:t>    "</a:t>
            </a:r>
            <a:r>
              <a:rPr lang="en-US" dirty="0" err="1"/>
              <a:t>ClientToken</a:t>
            </a:r>
            <a:r>
              <a:rPr lang="en-US" dirty="0"/>
              <a:t>": "d46c6690-1685-45d1-814b-40a5173d281f",</a:t>
            </a:r>
          </a:p>
          <a:p>
            <a:r>
              <a:rPr lang="en-US" dirty="0"/>
              <a:t>    "</a:t>
            </a:r>
            <a:r>
              <a:rPr lang="en-US" dirty="0" err="1"/>
              <a:t>NatGateway</a:t>
            </a:r>
            <a:r>
              <a:rPr lang="en-US" dirty="0"/>
              <a:t>": {</a:t>
            </a:r>
          </a:p>
          <a:p>
            <a:r>
              <a:rPr lang="en-US" dirty="0"/>
              <a:t>        "</a:t>
            </a:r>
            <a:r>
              <a:rPr lang="en-US" dirty="0" err="1"/>
              <a:t>CreateTime</a:t>
            </a:r>
            <a:r>
              <a:rPr lang="en-US" dirty="0"/>
              <a:t>": "2024-04-25T10:25:48+00:00",</a:t>
            </a:r>
          </a:p>
          <a:p>
            <a:r>
              <a:rPr lang="en-US" dirty="0"/>
              <a:t>        "</a:t>
            </a:r>
            <a:r>
              <a:rPr lang="en-US" dirty="0" err="1"/>
              <a:t>NatGatewayAddresses</a:t>
            </a:r>
            <a:r>
              <a:rPr lang="en-US" dirty="0"/>
              <a:t>": [</a:t>
            </a:r>
          </a:p>
          <a:p>
            <a:r>
              <a:rPr lang="en-US" dirty="0"/>
              <a:t>            {</a:t>
            </a:r>
          </a:p>
          <a:p>
            <a:r>
              <a:rPr lang="en-US" dirty="0"/>
              <a:t>                "</a:t>
            </a:r>
            <a:r>
              <a:rPr lang="en-US" dirty="0" err="1"/>
              <a:t>AllocationId</a:t>
            </a:r>
            <a:r>
              <a:rPr lang="en-US" dirty="0"/>
              <a:t>": "eipalloc-0a133010edf734849",</a:t>
            </a:r>
          </a:p>
          <a:p>
            <a:r>
              <a:rPr lang="en-US" dirty="0"/>
              <a:t>                "</a:t>
            </a:r>
            <a:r>
              <a:rPr lang="en-US" dirty="0" err="1"/>
              <a:t>IsPrimary</a:t>
            </a:r>
            <a:r>
              <a:rPr lang="en-US" dirty="0"/>
              <a:t>": true,</a:t>
            </a:r>
          </a:p>
          <a:p>
            <a:r>
              <a:rPr lang="en-US" dirty="0"/>
              <a:t>                "Status": "associating"</a:t>
            </a:r>
          </a:p>
          <a:p>
            <a:r>
              <a:rPr lang="en-US" dirty="0"/>
              <a:t>            }</a:t>
            </a:r>
          </a:p>
          <a:p>
            <a:r>
              <a:rPr lang="en-US" dirty="0"/>
              <a:t>        ],</a:t>
            </a:r>
          </a:p>
          <a:p>
            <a:r>
              <a:rPr lang="en-US" dirty="0"/>
              <a:t>        "</a:t>
            </a:r>
            <a:r>
              <a:rPr lang="en-US" dirty="0" err="1"/>
              <a:t>NatGatewayId</a:t>
            </a:r>
            <a:r>
              <a:rPr lang="en-US" dirty="0"/>
              <a:t>": "nat-0a019353025d300ce",</a:t>
            </a:r>
          </a:p>
          <a:p>
            <a:r>
              <a:rPr lang="en-US" dirty="0"/>
              <a:t>        "State": "pending",</a:t>
            </a:r>
          </a:p>
          <a:p>
            <a:r>
              <a:rPr lang="en-US" dirty="0"/>
              <a:t>        "</a:t>
            </a:r>
            <a:r>
              <a:rPr lang="en-US" dirty="0" err="1"/>
              <a:t>SubnetId</a:t>
            </a:r>
            <a:r>
              <a:rPr lang="en-US" dirty="0"/>
              <a:t>": "subnet-061ad182da4aa73cb",</a:t>
            </a:r>
          </a:p>
          <a:p>
            <a:r>
              <a:rPr lang="en-US" dirty="0"/>
              <a:t>        "</a:t>
            </a:r>
            <a:r>
              <a:rPr lang="en-US" dirty="0" err="1"/>
              <a:t>VpcId</a:t>
            </a:r>
            <a:r>
              <a:rPr lang="en-US" dirty="0"/>
              <a:t>": "vpc-00a5dfc0664ac615a",</a:t>
            </a:r>
          </a:p>
          <a:p>
            <a:r>
              <a:rPr lang="en-US" dirty="0"/>
              <a:t>        "Tags": [</a:t>
            </a:r>
          </a:p>
          <a:p>
            <a:r>
              <a:rPr lang="en-US" dirty="0"/>
              <a:t>            {</a:t>
            </a:r>
          </a:p>
          <a:p>
            <a:r>
              <a:rPr lang="en-US" dirty="0"/>
              <a:t>                "Key": "Name",</a:t>
            </a:r>
          </a:p>
          <a:p>
            <a:r>
              <a:rPr lang="en-US" dirty="0"/>
              <a:t>                "Value": "</a:t>
            </a:r>
            <a:r>
              <a:rPr lang="en-US" dirty="0" err="1"/>
              <a:t>NATGatewayVPC</a:t>
            </a:r>
            <a:r>
              <a:rPr lang="en-US" dirty="0"/>
              <a:t>"</a:t>
            </a:r>
          </a:p>
          <a:p>
            <a:r>
              <a:rPr lang="en-US" dirty="0"/>
              <a:t>            }</a:t>
            </a:r>
          </a:p>
          <a:p>
            <a:r>
              <a:rPr lang="en-US" dirty="0"/>
              <a:t>        ],</a:t>
            </a:r>
          </a:p>
          <a:p>
            <a:r>
              <a:rPr lang="en-US" dirty="0"/>
              <a:t>        "</a:t>
            </a:r>
            <a:r>
              <a:rPr lang="en-US" dirty="0" err="1"/>
              <a:t>ConnectivityType</a:t>
            </a:r>
            <a:r>
              <a:rPr lang="en-US" dirty="0"/>
              <a:t>": "public"</a:t>
            </a:r>
          </a:p>
          <a:p>
            <a:r>
              <a:rPr lang="en-US" dirty="0"/>
              <a:t>    }</a:t>
            </a:r>
          </a:p>
          <a:p>
            <a:r>
              <a:rPr lang="en-US" dirty="0"/>
              <a:t>}</a:t>
            </a:r>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35</a:t>
            </a:fld>
            <a:endParaRPr lang="es-ES" noProof="0"/>
          </a:p>
        </p:txBody>
      </p:sp>
    </p:spTree>
    <p:extLst>
      <p:ext uri="{BB962C8B-B14F-4D97-AF65-F5344CB8AC3E}">
        <p14:creationId xmlns:p14="http://schemas.microsoft.com/office/powerpoint/2010/main" val="2474105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t>
            </a:r>
          </a:p>
          <a:p>
            <a:r>
              <a:rPr lang="en-US" dirty="0"/>
              <a:t>    "</a:t>
            </a:r>
            <a:r>
              <a:rPr lang="en-US" dirty="0" err="1"/>
              <a:t>RouteTable</a:t>
            </a:r>
            <a:r>
              <a:rPr lang="en-US" dirty="0"/>
              <a:t>": {</a:t>
            </a:r>
          </a:p>
          <a:p>
            <a:r>
              <a:rPr lang="en-US" dirty="0"/>
              <a:t>        "Associations": [],</a:t>
            </a:r>
          </a:p>
          <a:p>
            <a:r>
              <a:rPr lang="en-US" dirty="0"/>
              <a:t>        "</a:t>
            </a:r>
            <a:r>
              <a:rPr lang="en-US" dirty="0" err="1"/>
              <a:t>PropagatingVgws</a:t>
            </a:r>
            <a:r>
              <a:rPr lang="en-US" dirty="0"/>
              <a:t>": [],</a:t>
            </a:r>
          </a:p>
          <a:p>
            <a:r>
              <a:rPr lang="en-US" dirty="0"/>
              <a:t>        "</a:t>
            </a:r>
            <a:r>
              <a:rPr lang="en-US" dirty="0" err="1"/>
              <a:t>RouteTableId</a:t>
            </a:r>
            <a:r>
              <a:rPr lang="en-US" dirty="0"/>
              <a:t>": "rtb-06c437e841672f249",</a:t>
            </a:r>
          </a:p>
          <a:p>
            <a:r>
              <a:rPr lang="en-US" dirty="0"/>
              <a:t>        "Routes": [</a:t>
            </a:r>
          </a:p>
          <a:p>
            <a:r>
              <a:rPr lang="en-US" dirty="0"/>
              <a:t>            {</a:t>
            </a:r>
          </a:p>
          <a:p>
            <a:r>
              <a:rPr lang="en-US" dirty="0"/>
              <a:t>                "</a:t>
            </a:r>
            <a:r>
              <a:rPr lang="en-US" dirty="0" err="1"/>
              <a:t>DestinationCidrBlock</a:t>
            </a:r>
            <a:r>
              <a:rPr lang="en-US" dirty="0"/>
              <a:t>": "172.31.0.0/16",</a:t>
            </a:r>
          </a:p>
          <a:p>
            <a:r>
              <a:rPr lang="en-US" dirty="0"/>
              <a:t>                "</a:t>
            </a:r>
            <a:r>
              <a:rPr lang="en-US" dirty="0" err="1"/>
              <a:t>GatewayId</a:t>
            </a:r>
            <a:r>
              <a:rPr lang="en-US" dirty="0"/>
              <a:t>": "local",</a:t>
            </a:r>
          </a:p>
          <a:p>
            <a:r>
              <a:rPr lang="en-US" dirty="0"/>
              <a:t>                "Origin": "</a:t>
            </a:r>
            <a:r>
              <a:rPr lang="en-US" dirty="0" err="1"/>
              <a:t>CreateRouteTable</a:t>
            </a:r>
            <a:r>
              <a:rPr lang="en-US" dirty="0"/>
              <a:t>",</a:t>
            </a:r>
          </a:p>
          <a:p>
            <a:r>
              <a:rPr lang="en-US" dirty="0"/>
              <a:t>                "State": "active"</a:t>
            </a:r>
          </a:p>
          <a:p>
            <a:r>
              <a:rPr lang="en-US" dirty="0"/>
              <a:t>            }</a:t>
            </a:r>
          </a:p>
          <a:p>
            <a:r>
              <a:rPr lang="en-US" dirty="0"/>
              <a:t>        ],</a:t>
            </a:r>
          </a:p>
          <a:p>
            <a:r>
              <a:rPr lang="en-US" dirty="0"/>
              <a:t>        "Tags": [],</a:t>
            </a:r>
          </a:p>
          <a:p>
            <a:r>
              <a:rPr lang="en-US" dirty="0"/>
              <a:t>        "</a:t>
            </a:r>
            <a:r>
              <a:rPr lang="en-US" dirty="0" err="1"/>
              <a:t>VpcId</a:t>
            </a:r>
            <a:r>
              <a:rPr lang="en-US" dirty="0"/>
              <a:t>": "vpc-00a5dfc0664ac615a",</a:t>
            </a:r>
          </a:p>
          <a:p>
            <a:r>
              <a:rPr lang="en-US" dirty="0"/>
              <a:t>        "</a:t>
            </a:r>
            <a:r>
              <a:rPr lang="en-US" dirty="0" err="1"/>
              <a:t>OwnerId</a:t>
            </a:r>
            <a:r>
              <a:rPr lang="en-US" dirty="0"/>
              <a:t>": "958486390477"</a:t>
            </a:r>
          </a:p>
          <a:p>
            <a:r>
              <a:rPr lang="en-US" dirty="0"/>
              <a:t>    },</a:t>
            </a:r>
          </a:p>
          <a:p>
            <a:r>
              <a:rPr lang="en-US" dirty="0"/>
              <a:t>    "</a:t>
            </a:r>
            <a:r>
              <a:rPr lang="en-US" dirty="0" err="1"/>
              <a:t>ClientToken</a:t>
            </a:r>
            <a:r>
              <a:rPr lang="en-US" dirty="0"/>
              <a:t>": "60a72cd5-e2fe-4487-82fd-de5d0d06f28b"</a:t>
            </a:r>
          </a:p>
          <a:p>
            <a:r>
              <a:rPr lang="en-US" dirty="0"/>
              <a:t>}</a:t>
            </a:r>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36</a:t>
            </a:fld>
            <a:endParaRPr lang="es-ES" noProof="0"/>
          </a:p>
        </p:txBody>
      </p:sp>
    </p:spTree>
    <p:extLst>
      <p:ext uri="{BB962C8B-B14F-4D97-AF65-F5344CB8AC3E}">
        <p14:creationId xmlns:p14="http://schemas.microsoft.com/office/powerpoint/2010/main" val="3225837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solidFill>
                  <a:srgbClr val="00B050"/>
                </a:solidFill>
              </a:rPr>
              <a:t>aws</a:t>
            </a:r>
            <a:r>
              <a:rPr lang="en-US" dirty="0">
                <a:solidFill>
                  <a:srgbClr val="00B050"/>
                </a:solidFill>
              </a:rPr>
              <a:t> ec2 associate-route-table --route-table-id </a:t>
            </a:r>
            <a:r>
              <a:rPr lang="en-US" dirty="0"/>
              <a:t>rtb-06c437e841672f249</a:t>
            </a:r>
            <a:r>
              <a:rPr lang="en-US" dirty="0">
                <a:solidFill>
                  <a:srgbClr val="00B050"/>
                </a:solidFill>
              </a:rPr>
              <a:t> --subnet-id </a:t>
            </a:r>
            <a:r>
              <a:rPr lang="es-ES" dirty="0"/>
              <a:t>subnet-06590d11e9b6c0295</a:t>
            </a:r>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37</a:t>
            </a:fld>
            <a:endParaRPr lang="es-ES" noProof="0"/>
          </a:p>
        </p:txBody>
      </p:sp>
    </p:spTree>
    <p:extLst>
      <p:ext uri="{BB962C8B-B14F-4D97-AF65-F5344CB8AC3E}">
        <p14:creationId xmlns:p14="http://schemas.microsoft.com/office/powerpoint/2010/main" val="1645136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solidFill>
                  <a:srgbClr val="00B050"/>
                </a:solidFill>
              </a:rPr>
              <a:t>aws</a:t>
            </a:r>
            <a:r>
              <a:rPr lang="es-ES" dirty="0">
                <a:solidFill>
                  <a:srgbClr val="00B050"/>
                </a:solidFill>
              </a:rPr>
              <a:t> ec2 </a:t>
            </a:r>
            <a:r>
              <a:rPr lang="es-ES" dirty="0" err="1">
                <a:solidFill>
                  <a:srgbClr val="00B050"/>
                </a:solidFill>
              </a:rPr>
              <a:t>create-route</a:t>
            </a:r>
            <a:r>
              <a:rPr lang="es-ES" dirty="0">
                <a:solidFill>
                  <a:srgbClr val="00B050"/>
                </a:solidFill>
              </a:rPr>
              <a:t> --</a:t>
            </a:r>
            <a:r>
              <a:rPr lang="es-ES" dirty="0" err="1">
                <a:solidFill>
                  <a:srgbClr val="00B050"/>
                </a:solidFill>
              </a:rPr>
              <a:t>route</a:t>
            </a:r>
            <a:r>
              <a:rPr lang="es-ES" dirty="0">
                <a:solidFill>
                  <a:srgbClr val="00B050"/>
                </a:solidFill>
              </a:rPr>
              <a:t>-table-id </a:t>
            </a:r>
            <a:r>
              <a:rPr lang="en-US" dirty="0"/>
              <a:t>rtb-06c437e841672f249</a:t>
            </a:r>
            <a:r>
              <a:rPr lang="en-US" dirty="0">
                <a:solidFill>
                  <a:srgbClr val="00B050"/>
                </a:solidFill>
              </a:rPr>
              <a:t> </a:t>
            </a:r>
            <a:r>
              <a:rPr lang="es-ES" dirty="0">
                <a:solidFill>
                  <a:srgbClr val="00B050"/>
                </a:solidFill>
              </a:rPr>
              <a:t>--</a:t>
            </a:r>
            <a:r>
              <a:rPr lang="es-ES" dirty="0" err="1">
                <a:solidFill>
                  <a:srgbClr val="00B050"/>
                </a:solidFill>
              </a:rPr>
              <a:t>destination</a:t>
            </a:r>
            <a:r>
              <a:rPr lang="es-ES" dirty="0">
                <a:solidFill>
                  <a:srgbClr val="00B050"/>
                </a:solidFill>
              </a:rPr>
              <a:t>-</a:t>
            </a:r>
            <a:r>
              <a:rPr lang="es-ES" dirty="0" err="1">
                <a:solidFill>
                  <a:srgbClr val="00B050"/>
                </a:solidFill>
              </a:rPr>
              <a:t>cidr</a:t>
            </a:r>
            <a:r>
              <a:rPr lang="es-ES" dirty="0">
                <a:solidFill>
                  <a:srgbClr val="00B050"/>
                </a:solidFill>
              </a:rPr>
              <a:t>-block 0.0.0.0/0 --</a:t>
            </a:r>
            <a:r>
              <a:rPr lang="es-ES" dirty="0" err="1">
                <a:solidFill>
                  <a:srgbClr val="00B050"/>
                </a:solidFill>
              </a:rPr>
              <a:t>gateway</a:t>
            </a:r>
            <a:r>
              <a:rPr lang="es-ES" dirty="0">
                <a:solidFill>
                  <a:srgbClr val="00B050"/>
                </a:solidFill>
              </a:rPr>
              <a:t>-id </a:t>
            </a:r>
            <a:r>
              <a:rPr lang="en-US" dirty="0"/>
              <a:t>nat-09f2ea6ee2bf52c32</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38</a:t>
            </a:fld>
            <a:endParaRPr lang="es-ES" noProof="0"/>
          </a:p>
        </p:txBody>
      </p:sp>
    </p:spTree>
    <p:extLst>
      <p:ext uri="{BB962C8B-B14F-4D97-AF65-F5344CB8AC3E}">
        <p14:creationId xmlns:p14="http://schemas.microsoft.com/office/powerpoint/2010/main" val="3862146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39</a:t>
            </a:fld>
            <a:endParaRPr lang="es-ES" noProof="0"/>
          </a:p>
        </p:txBody>
      </p:sp>
    </p:spTree>
    <p:extLst>
      <p:ext uri="{BB962C8B-B14F-4D97-AF65-F5344CB8AC3E}">
        <p14:creationId xmlns:p14="http://schemas.microsoft.com/office/powerpoint/2010/main" val="3716535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40</a:t>
            </a:fld>
            <a:endParaRPr lang="es-ES" noProof="0"/>
          </a:p>
        </p:txBody>
      </p:sp>
    </p:spTree>
    <p:extLst>
      <p:ext uri="{BB962C8B-B14F-4D97-AF65-F5344CB8AC3E}">
        <p14:creationId xmlns:p14="http://schemas.microsoft.com/office/powerpoint/2010/main" val="3886811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solidFill>
                  <a:srgbClr val="00B050"/>
                </a:solidFill>
              </a:rPr>
              <a:t>aws</a:t>
            </a:r>
            <a:r>
              <a:rPr lang="es-ES" dirty="0">
                <a:solidFill>
                  <a:srgbClr val="00B050"/>
                </a:solidFill>
              </a:rPr>
              <a:t> ec2 </a:t>
            </a:r>
            <a:r>
              <a:rPr lang="es-ES" dirty="0" err="1">
                <a:solidFill>
                  <a:srgbClr val="00B050"/>
                </a:solidFill>
              </a:rPr>
              <a:t>create-route</a:t>
            </a:r>
            <a:r>
              <a:rPr lang="es-ES" dirty="0">
                <a:solidFill>
                  <a:srgbClr val="00B050"/>
                </a:solidFill>
              </a:rPr>
              <a:t> --</a:t>
            </a:r>
            <a:r>
              <a:rPr lang="es-ES" dirty="0" err="1">
                <a:solidFill>
                  <a:srgbClr val="00B050"/>
                </a:solidFill>
              </a:rPr>
              <a:t>route</a:t>
            </a:r>
            <a:r>
              <a:rPr lang="es-ES" dirty="0">
                <a:solidFill>
                  <a:srgbClr val="00B050"/>
                </a:solidFill>
              </a:rPr>
              <a:t>-table-id </a:t>
            </a:r>
            <a:r>
              <a:rPr lang="en-US" dirty="0"/>
              <a:t>rtb-06c437e841672f249</a:t>
            </a:r>
            <a:r>
              <a:rPr lang="en-US" dirty="0">
                <a:solidFill>
                  <a:srgbClr val="00B050"/>
                </a:solidFill>
              </a:rPr>
              <a:t> </a:t>
            </a:r>
            <a:r>
              <a:rPr lang="es-ES" dirty="0">
                <a:solidFill>
                  <a:srgbClr val="00B050"/>
                </a:solidFill>
              </a:rPr>
              <a:t>--</a:t>
            </a:r>
            <a:r>
              <a:rPr lang="es-ES" dirty="0" err="1">
                <a:solidFill>
                  <a:srgbClr val="00B050"/>
                </a:solidFill>
              </a:rPr>
              <a:t>destination</a:t>
            </a:r>
            <a:r>
              <a:rPr lang="es-ES" dirty="0">
                <a:solidFill>
                  <a:srgbClr val="00B050"/>
                </a:solidFill>
              </a:rPr>
              <a:t>-</a:t>
            </a:r>
            <a:r>
              <a:rPr lang="es-ES" dirty="0" err="1">
                <a:solidFill>
                  <a:srgbClr val="00B050"/>
                </a:solidFill>
              </a:rPr>
              <a:t>cidr</a:t>
            </a:r>
            <a:r>
              <a:rPr lang="es-ES" dirty="0">
                <a:solidFill>
                  <a:srgbClr val="00B050"/>
                </a:solidFill>
              </a:rPr>
              <a:t>-block 0.0.0.0/0 --</a:t>
            </a:r>
            <a:r>
              <a:rPr lang="es-ES" dirty="0" err="1">
                <a:solidFill>
                  <a:srgbClr val="00B050"/>
                </a:solidFill>
              </a:rPr>
              <a:t>gateway</a:t>
            </a:r>
            <a:r>
              <a:rPr lang="es-ES" dirty="0">
                <a:solidFill>
                  <a:srgbClr val="00B050"/>
                </a:solidFill>
              </a:rPr>
              <a:t>-id </a:t>
            </a:r>
            <a:r>
              <a:rPr lang="en-US" dirty="0"/>
              <a:t>nat-09f2ea6ee2bf52c32</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42</a:t>
            </a:fld>
            <a:endParaRPr lang="es-ES" noProof="0"/>
          </a:p>
        </p:txBody>
      </p:sp>
    </p:spTree>
    <p:extLst>
      <p:ext uri="{BB962C8B-B14F-4D97-AF65-F5344CB8AC3E}">
        <p14:creationId xmlns:p14="http://schemas.microsoft.com/office/powerpoint/2010/main" val="3799959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43</a:t>
            </a:fld>
            <a:endParaRPr lang="es-ES" noProof="0"/>
          </a:p>
        </p:txBody>
      </p:sp>
    </p:spTree>
    <p:extLst>
      <p:ext uri="{BB962C8B-B14F-4D97-AF65-F5344CB8AC3E}">
        <p14:creationId xmlns:p14="http://schemas.microsoft.com/office/powerpoint/2010/main" val="3459367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44</a:t>
            </a:fld>
            <a:endParaRPr lang="es-ES" noProof="0"/>
          </a:p>
        </p:txBody>
      </p:sp>
    </p:spTree>
    <p:extLst>
      <p:ext uri="{BB962C8B-B14F-4D97-AF65-F5344CB8AC3E}">
        <p14:creationId xmlns:p14="http://schemas.microsoft.com/office/powerpoint/2010/main" val="1763112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aws</a:t>
            </a:r>
            <a:r>
              <a:rPr lang="es-ES" dirty="0"/>
              <a:t> configure</a:t>
            </a:r>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6</a:t>
            </a:fld>
            <a:endParaRPr lang="es-ES" noProof="0"/>
          </a:p>
        </p:txBody>
      </p:sp>
    </p:spTree>
    <p:extLst>
      <p:ext uri="{BB962C8B-B14F-4D97-AF65-F5344CB8AC3E}">
        <p14:creationId xmlns:p14="http://schemas.microsoft.com/office/powerpoint/2010/main" val="20536383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45</a:t>
            </a:fld>
            <a:endParaRPr lang="es-ES" noProof="0"/>
          </a:p>
        </p:txBody>
      </p:sp>
    </p:spTree>
    <p:extLst>
      <p:ext uri="{BB962C8B-B14F-4D97-AF65-F5344CB8AC3E}">
        <p14:creationId xmlns:p14="http://schemas.microsoft.com/office/powerpoint/2010/main" val="137213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46</a:t>
            </a:fld>
            <a:endParaRPr lang="es-ES" noProof="0"/>
          </a:p>
        </p:txBody>
      </p:sp>
    </p:spTree>
    <p:extLst>
      <p:ext uri="{BB962C8B-B14F-4D97-AF65-F5344CB8AC3E}">
        <p14:creationId xmlns:p14="http://schemas.microsoft.com/office/powerpoint/2010/main" val="275072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47</a:t>
            </a:fld>
            <a:endParaRPr lang="es-ES" noProof="0"/>
          </a:p>
        </p:txBody>
      </p:sp>
    </p:spTree>
    <p:extLst>
      <p:ext uri="{BB962C8B-B14F-4D97-AF65-F5344CB8AC3E}">
        <p14:creationId xmlns:p14="http://schemas.microsoft.com/office/powerpoint/2010/main" val="131266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48</a:t>
            </a:fld>
            <a:endParaRPr lang="es-ES" noProof="0"/>
          </a:p>
        </p:txBody>
      </p:sp>
    </p:spTree>
    <p:extLst>
      <p:ext uri="{BB962C8B-B14F-4D97-AF65-F5344CB8AC3E}">
        <p14:creationId xmlns:p14="http://schemas.microsoft.com/office/powerpoint/2010/main" val="3954317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import boto3</a:t>
            </a:r>
          </a:p>
          <a:p>
            <a:endParaRPr lang="en-US" dirty="0"/>
          </a:p>
          <a:p>
            <a:r>
              <a:rPr lang="en-US" dirty="0"/>
              <a:t>ec2_client = boto3.client('ec2')</a:t>
            </a:r>
          </a:p>
          <a:p>
            <a:endParaRPr lang="en-US" dirty="0"/>
          </a:p>
          <a:p>
            <a:r>
              <a:rPr lang="en-US" dirty="0"/>
              <a:t>def lanzar_instancia_ec2(</a:t>
            </a:r>
            <a:r>
              <a:rPr lang="en-US" dirty="0" err="1"/>
              <a:t>ami_id</a:t>
            </a:r>
            <a:r>
              <a:rPr lang="en-US" dirty="0"/>
              <a:t>, </a:t>
            </a:r>
            <a:r>
              <a:rPr lang="en-US" dirty="0" err="1"/>
              <a:t>instance_type</a:t>
            </a:r>
            <a:r>
              <a:rPr lang="en-US" dirty="0"/>
              <a:t>, </a:t>
            </a:r>
            <a:r>
              <a:rPr lang="en-US" dirty="0" err="1"/>
              <a:t>subnet_id</a:t>
            </a:r>
            <a:r>
              <a:rPr lang="en-US" dirty="0"/>
              <a:t>, </a:t>
            </a:r>
            <a:r>
              <a:rPr lang="en-US" dirty="0" err="1"/>
              <a:t>associate_public_ip</a:t>
            </a:r>
            <a:r>
              <a:rPr lang="en-US" dirty="0"/>
              <a:t>, </a:t>
            </a:r>
            <a:r>
              <a:rPr lang="en-US" dirty="0" err="1"/>
              <a:t>security_group_id</a:t>
            </a:r>
            <a:r>
              <a:rPr lang="en-US" dirty="0"/>
              <a:t>, </a:t>
            </a:r>
            <a:r>
              <a:rPr lang="en-US" dirty="0" err="1"/>
              <a:t>key_name</a:t>
            </a:r>
            <a:r>
              <a:rPr lang="en-US" dirty="0"/>
              <a:t>):</a:t>
            </a:r>
          </a:p>
          <a:p>
            <a:endParaRPr lang="en-US" dirty="0"/>
          </a:p>
          <a:p>
            <a:r>
              <a:rPr lang="en-US" dirty="0"/>
              <a:t>    </a:t>
            </a:r>
            <a:r>
              <a:rPr lang="en-US" dirty="0" err="1"/>
              <a:t>public_ip</a:t>
            </a:r>
            <a:r>
              <a:rPr lang="en-US" dirty="0"/>
              <a:t> = </a:t>
            </a:r>
            <a:r>
              <a:rPr lang="en-US" dirty="0" err="1"/>
              <a:t>associate_public_ip.lower</a:t>
            </a:r>
            <a:r>
              <a:rPr lang="en-US" dirty="0"/>
              <a:t>() == 'yes'</a:t>
            </a:r>
          </a:p>
          <a:p>
            <a:endParaRPr lang="en-US" dirty="0"/>
          </a:p>
          <a:p>
            <a:r>
              <a:rPr lang="en-US" dirty="0"/>
              <a:t>    response = ec2_client.run_instances(</a:t>
            </a:r>
          </a:p>
          <a:p>
            <a:r>
              <a:rPr lang="en-US" dirty="0"/>
              <a:t>        </a:t>
            </a:r>
            <a:r>
              <a:rPr lang="en-US" dirty="0" err="1"/>
              <a:t>ImageId</a:t>
            </a:r>
            <a:r>
              <a:rPr lang="en-US" dirty="0"/>
              <a:t>=</a:t>
            </a:r>
            <a:r>
              <a:rPr lang="en-US" dirty="0" err="1"/>
              <a:t>ami_id</a:t>
            </a:r>
            <a:r>
              <a:rPr lang="en-US" dirty="0"/>
              <a:t>,</a:t>
            </a:r>
          </a:p>
          <a:p>
            <a:r>
              <a:rPr lang="en-US" dirty="0"/>
              <a:t>    	</a:t>
            </a:r>
            <a:r>
              <a:rPr lang="en-US" dirty="0" err="1"/>
              <a:t>InstanceType</a:t>
            </a:r>
            <a:r>
              <a:rPr lang="en-US" dirty="0"/>
              <a:t>=</a:t>
            </a:r>
            <a:r>
              <a:rPr lang="en-US" dirty="0" err="1"/>
              <a:t>instance_type</a:t>
            </a:r>
            <a:r>
              <a:rPr lang="en-US" dirty="0"/>
              <a:t>,</a:t>
            </a:r>
          </a:p>
          <a:p>
            <a:r>
              <a:rPr lang="en-US" dirty="0"/>
              <a:t>    	</a:t>
            </a:r>
            <a:r>
              <a:rPr lang="en-US" dirty="0" err="1"/>
              <a:t>NetworkInterfaces</a:t>
            </a:r>
            <a:r>
              <a:rPr lang="en-US" dirty="0"/>
              <a:t>=[</a:t>
            </a:r>
          </a:p>
          <a:p>
            <a:r>
              <a:rPr lang="en-US" dirty="0"/>
              <a:t>        	{</a:t>
            </a:r>
          </a:p>
          <a:p>
            <a:r>
              <a:rPr lang="en-US" dirty="0"/>
              <a:t>            	'</a:t>
            </a:r>
            <a:r>
              <a:rPr lang="en-US" dirty="0" err="1"/>
              <a:t>AssociatePublicIpAddress</a:t>
            </a:r>
            <a:r>
              <a:rPr lang="en-US" dirty="0"/>
              <a:t>': </a:t>
            </a:r>
            <a:r>
              <a:rPr lang="en-US" dirty="0" err="1"/>
              <a:t>public_ip</a:t>
            </a:r>
            <a:r>
              <a:rPr lang="en-US" dirty="0"/>
              <a:t>,</a:t>
            </a:r>
          </a:p>
          <a:p>
            <a:r>
              <a:rPr lang="en-US" dirty="0"/>
              <a:t>            	'</a:t>
            </a:r>
            <a:r>
              <a:rPr lang="en-US" dirty="0" err="1"/>
              <a:t>SubnetId</a:t>
            </a:r>
            <a:r>
              <a:rPr lang="en-US" dirty="0"/>
              <a:t>': </a:t>
            </a:r>
            <a:r>
              <a:rPr lang="en-US" dirty="0" err="1"/>
              <a:t>subnet_id</a:t>
            </a:r>
            <a:r>
              <a:rPr lang="en-US" dirty="0"/>
              <a:t>,</a:t>
            </a:r>
          </a:p>
          <a:p>
            <a:r>
              <a:rPr lang="en-US" dirty="0"/>
              <a:t>            	'Groups': [</a:t>
            </a:r>
            <a:r>
              <a:rPr lang="en-US" dirty="0" err="1"/>
              <a:t>security_group_id</a:t>
            </a:r>
            <a:r>
              <a:rPr lang="en-US" dirty="0"/>
              <a:t>],</a:t>
            </a:r>
          </a:p>
          <a:p>
            <a:r>
              <a:rPr lang="en-US" dirty="0"/>
              <a:t>            	'</a:t>
            </a:r>
            <a:r>
              <a:rPr lang="en-US" dirty="0" err="1"/>
              <a:t>DeviceIndex</a:t>
            </a:r>
            <a:r>
              <a:rPr lang="en-US" dirty="0"/>
              <a:t>': 0</a:t>
            </a:r>
          </a:p>
          <a:p>
            <a:r>
              <a:rPr lang="en-US" dirty="0"/>
              <a:t>        	}</a:t>
            </a:r>
          </a:p>
          <a:p>
            <a:r>
              <a:rPr lang="en-US" dirty="0"/>
              <a:t>    	],</a:t>
            </a:r>
          </a:p>
          <a:p>
            <a:r>
              <a:rPr lang="en-US" dirty="0"/>
              <a:t>    	</a:t>
            </a:r>
            <a:r>
              <a:rPr lang="en-US" dirty="0" err="1"/>
              <a:t>KeyName</a:t>
            </a:r>
            <a:r>
              <a:rPr lang="en-US" dirty="0"/>
              <a:t>=</a:t>
            </a:r>
            <a:r>
              <a:rPr lang="en-US" dirty="0" err="1"/>
              <a:t>key_name</a:t>
            </a:r>
            <a:r>
              <a:rPr lang="en-US" dirty="0"/>
              <a:t>,</a:t>
            </a:r>
          </a:p>
          <a:p>
            <a:r>
              <a:rPr lang="en-US" dirty="0"/>
              <a:t>    	</a:t>
            </a:r>
            <a:r>
              <a:rPr lang="en-US" dirty="0" err="1"/>
              <a:t>MinCount</a:t>
            </a:r>
            <a:r>
              <a:rPr lang="en-US" dirty="0"/>
              <a:t>=1,</a:t>
            </a:r>
          </a:p>
          <a:p>
            <a:r>
              <a:rPr lang="en-US" dirty="0"/>
              <a:t>    	</a:t>
            </a:r>
            <a:r>
              <a:rPr lang="en-US" dirty="0" err="1"/>
              <a:t>MaxCount</a:t>
            </a:r>
            <a:r>
              <a:rPr lang="en-US" dirty="0"/>
              <a:t>=1</a:t>
            </a:r>
          </a:p>
          <a:p>
            <a:r>
              <a:rPr lang="en-US" dirty="0"/>
              <a:t>	    ) </a:t>
            </a:r>
          </a:p>
          <a:p>
            <a:r>
              <a:rPr lang="en-US" dirty="0"/>
              <a:t>	</a:t>
            </a:r>
          </a:p>
          <a:p>
            <a:r>
              <a:rPr lang="en-US" dirty="0"/>
              <a:t>    </a:t>
            </a:r>
            <a:r>
              <a:rPr lang="en-US" dirty="0" err="1"/>
              <a:t>instance_id</a:t>
            </a:r>
            <a:r>
              <a:rPr lang="en-US" dirty="0"/>
              <a:t> = response['Instances'][0]['</a:t>
            </a:r>
            <a:r>
              <a:rPr lang="en-US" dirty="0" err="1"/>
              <a:t>InstanceId</a:t>
            </a:r>
            <a:r>
              <a:rPr lang="en-US" dirty="0"/>
              <a:t>']</a:t>
            </a:r>
          </a:p>
          <a:p>
            <a:r>
              <a:rPr lang="en-US" dirty="0"/>
              <a:t>    state = response['Instances'][0]['State']['Name']</a:t>
            </a:r>
          </a:p>
          <a:p>
            <a:endParaRPr lang="en-US" dirty="0"/>
          </a:p>
          <a:p>
            <a:r>
              <a:rPr lang="en-US" dirty="0"/>
              <a:t>    return </a:t>
            </a:r>
            <a:r>
              <a:rPr lang="en-US" dirty="0" err="1"/>
              <a:t>instance_id</a:t>
            </a:r>
            <a:r>
              <a:rPr lang="en-US" dirty="0"/>
              <a:t>, state</a:t>
            </a:r>
          </a:p>
          <a:p>
            <a:endParaRPr lang="en-US" dirty="0"/>
          </a:p>
          <a:p>
            <a:r>
              <a:rPr lang="en-US" dirty="0" err="1"/>
              <a:t>ami_id</a:t>
            </a:r>
            <a:r>
              <a:rPr lang="en-US" dirty="0"/>
              <a:t> = 'ami-04e5276ebb8451442'</a:t>
            </a:r>
          </a:p>
          <a:p>
            <a:r>
              <a:rPr lang="en-US" dirty="0" err="1"/>
              <a:t>instance_type</a:t>
            </a:r>
            <a:r>
              <a:rPr lang="en-US" dirty="0"/>
              <a:t> = 't2.micro'</a:t>
            </a:r>
          </a:p>
          <a:p>
            <a:r>
              <a:rPr lang="en-US" dirty="0" err="1"/>
              <a:t>subnet_id</a:t>
            </a:r>
            <a:r>
              <a:rPr lang="en-US" dirty="0"/>
              <a:t> = 'subnet-061ad182da4aa73cb'</a:t>
            </a:r>
          </a:p>
          <a:p>
            <a:r>
              <a:rPr lang="en-US" dirty="0" err="1"/>
              <a:t>associate_public_ip</a:t>
            </a:r>
            <a:r>
              <a:rPr lang="en-US" dirty="0"/>
              <a:t> = 'yes'</a:t>
            </a:r>
          </a:p>
          <a:p>
            <a:r>
              <a:rPr lang="en-US" dirty="0" err="1"/>
              <a:t>security_group_id</a:t>
            </a:r>
            <a:r>
              <a:rPr lang="en-US" dirty="0"/>
              <a:t> = 'sg-0d9f0888a02ec59f4'</a:t>
            </a:r>
          </a:p>
          <a:p>
            <a:r>
              <a:rPr lang="en-US" dirty="0" err="1"/>
              <a:t>key_name</a:t>
            </a:r>
            <a:r>
              <a:rPr lang="en-US" dirty="0"/>
              <a:t> = 'CEU-Keys'</a:t>
            </a:r>
          </a:p>
          <a:p>
            <a:endParaRPr lang="en-US" dirty="0"/>
          </a:p>
          <a:p>
            <a:r>
              <a:rPr lang="en-US" dirty="0" err="1"/>
              <a:t>instance_id</a:t>
            </a:r>
            <a:r>
              <a:rPr lang="en-US" dirty="0"/>
              <a:t>, </a:t>
            </a:r>
            <a:r>
              <a:rPr lang="en-US" dirty="0" err="1"/>
              <a:t>instance_state</a:t>
            </a:r>
            <a:r>
              <a:rPr lang="en-US" dirty="0"/>
              <a:t> = lanzar_instancia_ec2(</a:t>
            </a:r>
            <a:r>
              <a:rPr lang="en-US" dirty="0" err="1"/>
              <a:t>ami_id</a:t>
            </a:r>
            <a:r>
              <a:rPr lang="en-US" dirty="0"/>
              <a:t>, </a:t>
            </a:r>
            <a:r>
              <a:rPr lang="en-US" dirty="0" err="1"/>
              <a:t>instance_type</a:t>
            </a:r>
            <a:r>
              <a:rPr lang="en-US" dirty="0"/>
              <a:t>, </a:t>
            </a:r>
            <a:r>
              <a:rPr lang="en-US" dirty="0" err="1"/>
              <a:t>subnet_id</a:t>
            </a:r>
            <a:r>
              <a:rPr lang="en-US" dirty="0"/>
              <a:t>, </a:t>
            </a:r>
            <a:r>
              <a:rPr lang="en-US" dirty="0" err="1"/>
              <a:t>associate_public_ip</a:t>
            </a:r>
            <a:r>
              <a:rPr lang="en-US" dirty="0"/>
              <a:t>, </a:t>
            </a:r>
            <a:r>
              <a:rPr lang="en-US" dirty="0" err="1"/>
              <a:t>security_group_id</a:t>
            </a:r>
            <a:r>
              <a:rPr lang="en-US" dirty="0"/>
              <a:t>, </a:t>
            </a:r>
            <a:r>
              <a:rPr lang="en-US" dirty="0" err="1"/>
              <a:t>key_name</a:t>
            </a:r>
            <a:r>
              <a:rPr lang="en-US" dirty="0"/>
              <a:t>)</a:t>
            </a:r>
          </a:p>
          <a:p>
            <a:endParaRPr lang="en-US" dirty="0"/>
          </a:p>
          <a:p>
            <a:r>
              <a:rPr lang="en-US" dirty="0"/>
              <a:t>print(</a:t>
            </a:r>
            <a:r>
              <a:rPr lang="en-US" dirty="0" err="1"/>
              <a:t>f"ID</a:t>
            </a:r>
            <a:r>
              <a:rPr lang="en-US" dirty="0"/>
              <a:t> de la </a:t>
            </a:r>
            <a:r>
              <a:rPr lang="en-US" dirty="0" err="1"/>
              <a:t>instancia</a:t>
            </a:r>
            <a:r>
              <a:rPr lang="en-US" dirty="0"/>
              <a:t>: {</a:t>
            </a:r>
            <a:r>
              <a:rPr lang="en-US" dirty="0" err="1"/>
              <a:t>instance_id</a:t>
            </a:r>
            <a:r>
              <a:rPr lang="en-US" dirty="0"/>
              <a:t>}")</a:t>
            </a:r>
          </a:p>
          <a:p>
            <a:r>
              <a:rPr lang="en-US" dirty="0"/>
              <a:t>print(</a:t>
            </a:r>
            <a:r>
              <a:rPr lang="en-US" dirty="0" err="1"/>
              <a:t>f"Estado</a:t>
            </a:r>
            <a:r>
              <a:rPr lang="en-US" dirty="0"/>
              <a:t> de la </a:t>
            </a:r>
            <a:r>
              <a:rPr lang="en-US" dirty="0" err="1"/>
              <a:t>instancia</a:t>
            </a:r>
            <a:r>
              <a:rPr lang="en-US" dirty="0"/>
              <a:t>: {</a:t>
            </a:r>
            <a:r>
              <a:rPr lang="en-US" dirty="0" err="1"/>
              <a:t>instance_state</a:t>
            </a:r>
            <a:r>
              <a:rPr lang="en-US" dirty="0"/>
              <a:t>}")</a:t>
            </a:r>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49</a:t>
            </a:fld>
            <a:endParaRPr lang="es-ES" noProof="0"/>
          </a:p>
        </p:txBody>
      </p:sp>
    </p:spTree>
    <p:extLst>
      <p:ext uri="{BB962C8B-B14F-4D97-AF65-F5344CB8AC3E}">
        <p14:creationId xmlns:p14="http://schemas.microsoft.com/office/powerpoint/2010/main" val="5945744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50</a:t>
            </a:fld>
            <a:endParaRPr lang="es-ES" noProof="0"/>
          </a:p>
        </p:txBody>
      </p:sp>
    </p:spTree>
    <p:extLst>
      <p:ext uri="{BB962C8B-B14F-4D97-AF65-F5344CB8AC3E}">
        <p14:creationId xmlns:p14="http://schemas.microsoft.com/office/powerpoint/2010/main" val="8951275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51</a:t>
            </a:fld>
            <a:endParaRPr lang="es-ES" noProof="0"/>
          </a:p>
        </p:txBody>
      </p:sp>
    </p:spTree>
    <p:extLst>
      <p:ext uri="{BB962C8B-B14F-4D97-AF65-F5344CB8AC3E}">
        <p14:creationId xmlns:p14="http://schemas.microsoft.com/office/powerpoint/2010/main" val="1216572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52</a:t>
            </a:fld>
            <a:endParaRPr lang="es-ES" noProof="0"/>
          </a:p>
        </p:txBody>
      </p:sp>
    </p:spTree>
    <p:extLst>
      <p:ext uri="{BB962C8B-B14F-4D97-AF65-F5344CB8AC3E}">
        <p14:creationId xmlns:p14="http://schemas.microsoft.com/office/powerpoint/2010/main" val="3429675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aws</a:t>
            </a:r>
            <a:r>
              <a:rPr lang="en-US" dirty="0"/>
              <a:t> ec2 run-instances --image-id </a:t>
            </a:r>
            <a:r>
              <a:rPr lang="en-US" dirty="0" err="1"/>
              <a:t>ami-xxxxxxx</a:t>
            </a:r>
            <a:r>
              <a:rPr lang="en-US" dirty="0"/>
              <a:t> --instance-type t2.micro --key-name </a:t>
            </a:r>
            <a:r>
              <a:rPr lang="en-US" dirty="0" err="1"/>
              <a:t>tuKeyName</a:t>
            </a:r>
            <a:r>
              <a:rPr lang="en-US" dirty="0"/>
              <a:t> --security-group-ids sg-</a:t>
            </a:r>
            <a:r>
              <a:rPr lang="en-US" dirty="0" err="1"/>
              <a:t>xxxxxxx</a:t>
            </a:r>
            <a:r>
              <a:rPr lang="en-US" dirty="0"/>
              <a:t> --subnet-id subnet-</a:t>
            </a:r>
            <a:r>
              <a:rPr lang="en-US" dirty="0" err="1"/>
              <a:t>xxxxxxx</a:t>
            </a:r>
            <a:endParaRPr lang="en-US" dirty="0"/>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53</a:t>
            </a:fld>
            <a:endParaRPr lang="es-ES" noProof="0"/>
          </a:p>
        </p:txBody>
      </p:sp>
    </p:spTree>
    <p:extLst>
      <p:ext uri="{BB962C8B-B14F-4D97-AF65-F5344CB8AC3E}">
        <p14:creationId xmlns:p14="http://schemas.microsoft.com/office/powerpoint/2010/main" val="951596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aws</a:t>
            </a:r>
            <a:r>
              <a:rPr lang="en-US" dirty="0"/>
              <a:t> ec2 run-instances --image-id </a:t>
            </a:r>
            <a:r>
              <a:rPr lang="en-US" dirty="0" err="1"/>
              <a:t>ami-xxxxxxx</a:t>
            </a:r>
            <a:r>
              <a:rPr lang="en-US" dirty="0"/>
              <a:t> --instance-type t2.micro --key-name </a:t>
            </a:r>
            <a:r>
              <a:rPr lang="en-US" dirty="0" err="1"/>
              <a:t>tuKeyName</a:t>
            </a:r>
            <a:r>
              <a:rPr lang="en-US" dirty="0"/>
              <a:t> --security-group-ids sg-</a:t>
            </a:r>
            <a:r>
              <a:rPr lang="en-US" dirty="0" err="1"/>
              <a:t>xxxxxxx</a:t>
            </a:r>
            <a:r>
              <a:rPr lang="en-US" dirty="0"/>
              <a:t> --subnet-id subnet-</a:t>
            </a:r>
            <a:r>
              <a:rPr lang="en-US" dirty="0" err="1"/>
              <a:t>xxxxxxx</a:t>
            </a:r>
            <a:endParaRPr lang="en-US" dirty="0"/>
          </a:p>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54</a:t>
            </a:fld>
            <a:endParaRPr lang="es-ES" noProof="0"/>
          </a:p>
        </p:txBody>
      </p:sp>
    </p:spTree>
    <p:extLst>
      <p:ext uri="{BB962C8B-B14F-4D97-AF65-F5344CB8AC3E}">
        <p14:creationId xmlns:p14="http://schemas.microsoft.com/office/powerpoint/2010/main" val="750911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aws</a:t>
            </a:r>
            <a:r>
              <a:rPr lang="es-ES" dirty="0"/>
              <a:t> configure</a:t>
            </a:r>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7</a:t>
            </a:fld>
            <a:endParaRPr lang="es-ES" noProof="0"/>
          </a:p>
        </p:txBody>
      </p:sp>
    </p:spTree>
    <p:extLst>
      <p:ext uri="{BB962C8B-B14F-4D97-AF65-F5344CB8AC3E}">
        <p14:creationId xmlns:p14="http://schemas.microsoft.com/office/powerpoint/2010/main" val="5420112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56</a:t>
            </a:fld>
            <a:endParaRPr lang="es-ES" noProof="0"/>
          </a:p>
        </p:txBody>
      </p:sp>
    </p:spTree>
    <p:extLst>
      <p:ext uri="{BB962C8B-B14F-4D97-AF65-F5344CB8AC3E}">
        <p14:creationId xmlns:p14="http://schemas.microsoft.com/office/powerpoint/2010/main" val="7670913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57</a:t>
            </a:fld>
            <a:endParaRPr lang="es-ES" noProof="0"/>
          </a:p>
        </p:txBody>
      </p:sp>
    </p:spTree>
    <p:extLst>
      <p:ext uri="{BB962C8B-B14F-4D97-AF65-F5344CB8AC3E}">
        <p14:creationId xmlns:p14="http://schemas.microsoft.com/office/powerpoint/2010/main" val="3541524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58</a:t>
            </a:fld>
            <a:endParaRPr lang="es-ES" noProof="0"/>
          </a:p>
        </p:txBody>
      </p:sp>
    </p:spTree>
    <p:extLst>
      <p:ext uri="{BB962C8B-B14F-4D97-AF65-F5344CB8AC3E}">
        <p14:creationId xmlns:p14="http://schemas.microsoft.com/office/powerpoint/2010/main" val="311058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aws</a:t>
            </a:r>
            <a:r>
              <a:rPr lang="es-ES" dirty="0"/>
              <a:t> configure</a:t>
            </a:r>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8</a:t>
            </a:fld>
            <a:endParaRPr lang="es-ES" noProof="0"/>
          </a:p>
        </p:txBody>
      </p:sp>
    </p:spTree>
    <p:extLst>
      <p:ext uri="{BB962C8B-B14F-4D97-AF65-F5344CB8AC3E}">
        <p14:creationId xmlns:p14="http://schemas.microsoft.com/office/powerpoint/2010/main" val="289758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aws</a:t>
            </a:r>
            <a:r>
              <a:rPr lang="es-ES" dirty="0"/>
              <a:t> configure</a:t>
            </a:r>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10</a:t>
            </a:fld>
            <a:endParaRPr lang="es-ES" noProof="0"/>
          </a:p>
        </p:txBody>
      </p:sp>
    </p:spTree>
    <p:extLst>
      <p:ext uri="{BB962C8B-B14F-4D97-AF65-F5344CB8AC3E}">
        <p14:creationId xmlns:p14="http://schemas.microsoft.com/office/powerpoint/2010/main" val="2253805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aws</a:t>
            </a:r>
            <a:r>
              <a:rPr lang="es-ES" dirty="0"/>
              <a:t> ec2 </a:t>
            </a:r>
            <a:r>
              <a:rPr lang="es-ES" dirty="0" err="1"/>
              <a:t>create-security-group</a:t>
            </a:r>
            <a:r>
              <a:rPr lang="es-ES" dirty="0"/>
              <a:t> --</a:t>
            </a:r>
            <a:r>
              <a:rPr lang="es-ES" dirty="0" err="1"/>
              <a:t>group-name</a:t>
            </a:r>
            <a:r>
              <a:rPr lang="es-ES" dirty="0"/>
              <a:t> </a:t>
            </a:r>
            <a:r>
              <a:rPr lang="es-ES" dirty="0" err="1"/>
              <a:t>ssh</a:t>
            </a:r>
            <a:r>
              <a:rPr lang="es-ES" dirty="0"/>
              <a:t>-http-</a:t>
            </a:r>
            <a:r>
              <a:rPr lang="es-ES" dirty="0" err="1"/>
              <a:t>sg</a:t>
            </a:r>
            <a:r>
              <a:rPr lang="es-ES" dirty="0"/>
              <a:t> --</a:t>
            </a:r>
            <a:r>
              <a:rPr lang="es-ES" dirty="0" err="1"/>
              <a:t>description</a:t>
            </a:r>
            <a:r>
              <a:rPr lang="es-ES" dirty="0"/>
              <a:t> “Grupo de Seguridad que permite conexiones entrantes TCP 22 y 80” (cuidado con las comillas)</a:t>
            </a:r>
          </a:p>
          <a:p>
            <a:r>
              <a:rPr lang="es-ES" dirty="0"/>
              <a:t>$ </a:t>
            </a:r>
            <a:r>
              <a:rPr lang="es-ES" dirty="0" err="1"/>
              <a:t>aws</a:t>
            </a:r>
            <a:r>
              <a:rPr lang="es-ES" dirty="0"/>
              <a:t> ec2 </a:t>
            </a:r>
            <a:r>
              <a:rPr lang="es-ES" dirty="0" err="1"/>
              <a:t>authorize-security-group-ingress</a:t>
            </a:r>
            <a:r>
              <a:rPr lang="es-ES" dirty="0"/>
              <a:t> --</a:t>
            </a:r>
            <a:r>
              <a:rPr lang="es-ES" dirty="0" err="1"/>
              <a:t>group-name</a:t>
            </a:r>
            <a:r>
              <a:rPr lang="es-ES" dirty="0"/>
              <a:t> </a:t>
            </a:r>
            <a:r>
              <a:rPr lang="es-ES" dirty="0" err="1"/>
              <a:t>ssh</a:t>
            </a:r>
            <a:r>
              <a:rPr lang="es-ES" dirty="0"/>
              <a:t>-http-</a:t>
            </a:r>
            <a:r>
              <a:rPr lang="es-ES" dirty="0" err="1"/>
              <a:t>sg</a:t>
            </a:r>
            <a:r>
              <a:rPr lang="es-ES" dirty="0"/>
              <a:t> --</a:t>
            </a:r>
            <a:r>
              <a:rPr lang="es-ES" dirty="0" err="1"/>
              <a:t>protocol</a:t>
            </a:r>
            <a:r>
              <a:rPr lang="es-ES" dirty="0"/>
              <a:t> </a:t>
            </a:r>
            <a:r>
              <a:rPr lang="es-ES" dirty="0" err="1"/>
              <a:t>tcp</a:t>
            </a:r>
            <a:r>
              <a:rPr lang="es-ES" dirty="0"/>
              <a:t> --</a:t>
            </a:r>
            <a:r>
              <a:rPr lang="es-ES" dirty="0" err="1"/>
              <a:t>port</a:t>
            </a:r>
            <a:r>
              <a:rPr lang="es-ES" dirty="0"/>
              <a:t> 22 --</a:t>
            </a:r>
            <a:r>
              <a:rPr lang="es-ES" dirty="0" err="1"/>
              <a:t>cidr</a:t>
            </a:r>
            <a:r>
              <a:rPr lang="es-ES" dirty="0"/>
              <a:t> 0.0.0.0/0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a:t>
            </a:r>
            <a:r>
              <a:rPr lang="es-ES" dirty="0" err="1"/>
              <a:t>aws</a:t>
            </a:r>
            <a:r>
              <a:rPr lang="es-ES" dirty="0"/>
              <a:t> ec2 </a:t>
            </a:r>
            <a:r>
              <a:rPr lang="es-ES" dirty="0" err="1"/>
              <a:t>authorize-security-group-ingress</a:t>
            </a:r>
            <a:r>
              <a:rPr lang="es-ES" dirty="0"/>
              <a:t> --</a:t>
            </a:r>
            <a:r>
              <a:rPr lang="es-ES" dirty="0" err="1"/>
              <a:t>group-name</a:t>
            </a:r>
            <a:r>
              <a:rPr lang="es-ES" dirty="0"/>
              <a:t> </a:t>
            </a:r>
            <a:r>
              <a:rPr lang="es-ES" dirty="0" err="1"/>
              <a:t>ssh</a:t>
            </a:r>
            <a:r>
              <a:rPr lang="es-ES" dirty="0"/>
              <a:t>-http-</a:t>
            </a:r>
            <a:r>
              <a:rPr lang="es-ES" dirty="0" err="1"/>
              <a:t>sg</a:t>
            </a:r>
            <a:r>
              <a:rPr lang="es-ES" dirty="0"/>
              <a:t> --</a:t>
            </a:r>
            <a:r>
              <a:rPr lang="es-ES" dirty="0" err="1"/>
              <a:t>protocol</a:t>
            </a:r>
            <a:r>
              <a:rPr lang="es-ES" dirty="0"/>
              <a:t> </a:t>
            </a:r>
            <a:r>
              <a:rPr lang="es-ES" dirty="0" err="1"/>
              <a:t>tcp</a:t>
            </a:r>
            <a:r>
              <a:rPr lang="es-ES" dirty="0"/>
              <a:t> --</a:t>
            </a:r>
            <a:r>
              <a:rPr lang="es-ES" dirty="0" err="1"/>
              <a:t>port</a:t>
            </a:r>
            <a:r>
              <a:rPr lang="es-ES" dirty="0"/>
              <a:t> 80 --</a:t>
            </a:r>
            <a:r>
              <a:rPr lang="es-ES" dirty="0" err="1"/>
              <a:t>cidr</a:t>
            </a:r>
            <a:r>
              <a:rPr lang="es-ES" dirty="0"/>
              <a:t> 0.0.0.0/0</a:t>
            </a:r>
          </a:p>
          <a:p>
            <a:endParaRPr lang="es-ES" dirty="0"/>
          </a:p>
          <a:p>
            <a:r>
              <a:rPr lang="es-ES" dirty="0"/>
              <a:t>"</a:t>
            </a:r>
            <a:r>
              <a:rPr lang="es-ES" dirty="0" err="1"/>
              <a:t>GroupId</a:t>
            </a:r>
            <a:r>
              <a:rPr lang="es-ES" dirty="0"/>
              <a:t>": "sg-0d9f0888a02ec59f4</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11</a:t>
            </a:fld>
            <a:endParaRPr lang="es-ES" noProof="0"/>
          </a:p>
        </p:txBody>
      </p:sp>
    </p:spTree>
    <p:extLst>
      <p:ext uri="{BB962C8B-B14F-4D97-AF65-F5344CB8AC3E}">
        <p14:creationId xmlns:p14="http://schemas.microsoft.com/office/powerpoint/2010/main" val="2564643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aws</a:t>
            </a:r>
            <a:r>
              <a:rPr lang="es-ES" dirty="0"/>
              <a:t> ec2 </a:t>
            </a:r>
            <a:r>
              <a:rPr lang="es-ES" dirty="0" err="1"/>
              <a:t>create-security-group</a:t>
            </a:r>
            <a:r>
              <a:rPr lang="es-ES" dirty="0"/>
              <a:t> --</a:t>
            </a:r>
            <a:r>
              <a:rPr lang="es-ES" dirty="0" err="1"/>
              <a:t>group-name</a:t>
            </a:r>
            <a:r>
              <a:rPr lang="es-ES" dirty="0"/>
              <a:t> </a:t>
            </a:r>
            <a:r>
              <a:rPr lang="es-ES" dirty="0" err="1"/>
              <a:t>ssh</a:t>
            </a:r>
            <a:r>
              <a:rPr lang="es-ES" dirty="0"/>
              <a:t>-http-</a:t>
            </a:r>
            <a:r>
              <a:rPr lang="es-ES" dirty="0" err="1"/>
              <a:t>sg</a:t>
            </a:r>
            <a:r>
              <a:rPr lang="es-ES" dirty="0"/>
              <a:t> --</a:t>
            </a:r>
            <a:r>
              <a:rPr lang="es-ES" dirty="0" err="1"/>
              <a:t>description</a:t>
            </a:r>
            <a:r>
              <a:rPr lang="es-ES" dirty="0"/>
              <a:t> “Grupo de Seguridad que permite conexiones entrantes TCP 22 y 80” (cuidado con las comillas)</a:t>
            </a:r>
          </a:p>
          <a:p>
            <a:r>
              <a:rPr lang="es-ES" dirty="0"/>
              <a:t>$ </a:t>
            </a:r>
            <a:r>
              <a:rPr lang="es-ES" dirty="0" err="1"/>
              <a:t>aws</a:t>
            </a:r>
            <a:r>
              <a:rPr lang="es-ES" dirty="0"/>
              <a:t> ec2 </a:t>
            </a:r>
            <a:r>
              <a:rPr lang="es-ES" dirty="0" err="1"/>
              <a:t>authorize-security-group-ingress</a:t>
            </a:r>
            <a:r>
              <a:rPr lang="es-ES" dirty="0"/>
              <a:t> --</a:t>
            </a:r>
            <a:r>
              <a:rPr lang="es-ES" dirty="0" err="1"/>
              <a:t>group-name</a:t>
            </a:r>
            <a:r>
              <a:rPr lang="es-ES" dirty="0"/>
              <a:t> </a:t>
            </a:r>
            <a:r>
              <a:rPr lang="es-ES" dirty="0" err="1"/>
              <a:t>ssh</a:t>
            </a:r>
            <a:r>
              <a:rPr lang="es-ES" dirty="0"/>
              <a:t>-http-</a:t>
            </a:r>
            <a:r>
              <a:rPr lang="es-ES" dirty="0" err="1"/>
              <a:t>sg</a:t>
            </a:r>
            <a:r>
              <a:rPr lang="es-ES" dirty="0"/>
              <a:t> --</a:t>
            </a:r>
            <a:r>
              <a:rPr lang="es-ES" dirty="0" err="1"/>
              <a:t>protocol</a:t>
            </a:r>
            <a:r>
              <a:rPr lang="es-ES" dirty="0"/>
              <a:t> </a:t>
            </a:r>
            <a:r>
              <a:rPr lang="es-ES" dirty="0" err="1"/>
              <a:t>tcp</a:t>
            </a:r>
            <a:r>
              <a:rPr lang="es-ES" dirty="0"/>
              <a:t> --</a:t>
            </a:r>
            <a:r>
              <a:rPr lang="es-ES" dirty="0" err="1"/>
              <a:t>port</a:t>
            </a:r>
            <a:r>
              <a:rPr lang="es-ES" dirty="0"/>
              <a:t> 22 --</a:t>
            </a:r>
            <a:r>
              <a:rPr lang="es-ES" dirty="0" err="1"/>
              <a:t>cidr</a:t>
            </a:r>
            <a:r>
              <a:rPr lang="es-ES" dirty="0"/>
              <a:t> 0.0.0.0/0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a:t>
            </a:r>
            <a:r>
              <a:rPr lang="es-ES" dirty="0" err="1"/>
              <a:t>aws</a:t>
            </a:r>
            <a:r>
              <a:rPr lang="es-ES" dirty="0"/>
              <a:t> ec2 </a:t>
            </a:r>
            <a:r>
              <a:rPr lang="es-ES" dirty="0" err="1"/>
              <a:t>authorize-security-group-ingress</a:t>
            </a:r>
            <a:r>
              <a:rPr lang="es-ES" dirty="0"/>
              <a:t> --</a:t>
            </a:r>
            <a:r>
              <a:rPr lang="es-ES" dirty="0" err="1"/>
              <a:t>group-name</a:t>
            </a:r>
            <a:r>
              <a:rPr lang="es-ES" dirty="0"/>
              <a:t> </a:t>
            </a:r>
            <a:r>
              <a:rPr lang="es-ES" dirty="0" err="1"/>
              <a:t>ssh</a:t>
            </a:r>
            <a:r>
              <a:rPr lang="es-ES" dirty="0"/>
              <a:t>-http-</a:t>
            </a:r>
            <a:r>
              <a:rPr lang="es-ES" dirty="0" err="1"/>
              <a:t>sg</a:t>
            </a:r>
            <a:r>
              <a:rPr lang="es-ES" dirty="0"/>
              <a:t> --</a:t>
            </a:r>
            <a:r>
              <a:rPr lang="es-ES" dirty="0" err="1"/>
              <a:t>protocol</a:t>
            </a:r>
            <a:r>
              <a:rPr lang="es-ES" dirty="0"/>
              <a:t> </a:t>
            </a:r>
            <a:r>
              <a:rPr lang="es-ES" dirty="0" err="1"/>
              <a:t>tcp</a:t>
            </a:r>
            <a:r>
              <a:rPr lang="es-ES" dirty="0"/>
              <a:t> --</a:t>
            </a:r>
            <a:r>
              <a:rPr lang="es-ES" dirty="0" err="1"/>
              <a:t>port</a:t>
            </a:r>
            <a:r>
              <a:rPr lang="es-ES" dirty="0"/>
              <a:t> 80 --</a:t>
            </a:r>
            <a:r>
              <a:rPr lang="es-ES" dirty="0" err="1"/>
              <a:t>cidr</a:t>
            </a:r>
            <a:r>
              <a:rPr lang="es-ES" dirty="0"/>
              <a:t> 0.0.0.0/0</a:t>
            </a:r>
          </a:p>
          <a:p>
            <a:endParaRPr lang="es-ES" dirty="0"/>
          </a:p>
          <a:p>
            <a:endParaRPr lang="es-ES" dirty="0"/>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12</a:t>
            </a:fld>
            <a:endParaRPr lang="es-ES" noProof="0"/>
          </a:p>
        </p:txBody>
      </p:sp>
    </p:spTree>
    <p:extLst>
      <p:ext uri="{BB962C8B-B14F-4D97-AF65-F5344CB8AC3E}">
        <p14:creationId xmlns:p14="http://schemas.microsoft.com/office/powerpoint/2010/main" val="1660079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8" name="Gráfico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tiva de mercado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4" name="Marcador de texto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pic>
        <p:nvPicPr>
          <p:cNvPr id="11" name="Gráfico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áfico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áfico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Marcador de contenido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26" name="Marcador de contenido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a:p>
            <a:pPr lvl="1" rtl="0"/>
            <a:r>
              <a:rPr lang="es-ES" noProof="0"/>
              <a:t>Segundo nivel</a:t>
            </a:r>
          </a:p>
        </p:txBody>
      </p:sp>
      <p:sp>
        <p:nvSpPr>
          <p:cNvPr id="27" name="Marcador de contenido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tenido dos">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pic>
        <p:nvPicPr>
          <p:cNvPr id="11" name="Gráfico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14" name="Gráfico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ítulo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20" name="Marcador de texto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5" name="Marcador de texto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6" name="Marcador de texto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7" name="Marcador de texto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8" name="Marcador de texto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9" name="Marcador de texto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nograma 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2" name="Títu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6" name="Marcador de texto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7" name="Marcador de texto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8" name="Marcador de texto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9" name="Marcador de texto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0" name="Marcador de texto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1" name="Marcador de texto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12" name="Marcador de texto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3" name="Marcador de texto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4" name="Marcador de texto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5" name="Marcador de texto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6" name="Marcador de texto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7" name="Marcador de texto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8" name="Marcador de texto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9" name="Marcador de texto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0" name="Marcador de texto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1" name="Marcador de texto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2" name="Marcador de texto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3" name="Marcador de texto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4" name="Marcador de texto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5" name="Marcador de texto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6" name="Marcador de texto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7" name="Marcador de texto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8" name="Marcador de texto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9" name="Marcador de texto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0" name="Marcador de texto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1" name="Marcador de texto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2" name="Rectángulo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36" name="Marcador de fecha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37" name="Marcador de pie de página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38" name="Marcador de número de diapositiva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Marcador de posición de SmartArt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rtlCol="0"/>
          <a:lstStyle>
            <a:lvl1pPr>
              <a:defRPr>
                <a:solidFill>
                  <a:schemeClr val="tx1">
                    <a:lumMod val="75000"/>
                    <a:lumOff val="25000"/>
                  </a:schemeClr>
                </a:solidFill>
              </a:defRPr>
            </a:lvl1pPr>
          </a:lstStyle>
          <a:p>
            <a:pPr rtl="0"/>
            <a:r>
              <a:rPr lang="es-ES" noProof="0"/>
              <a:t>Haga clic en el icono para agregar un elemento gráfico SmartArt</a:t>
            </a:r>
          </a:p>
        </p:txBody>
      </p:sp>
      <p:sp>
        <p:nvSpPr>
          <p:cNvPr id="2" name="Título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3" name="Marcador de fecha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s-ES" noProof="0"/>
              <a:t>Presentación para inversores</a:t>
            </a:r>
          </a:p>
        </p:txBody>
      </p:sp>
      <p:cxnSp>
        <p:nvCxnSpPr>
          <p:cNvPr id="10" name="Conector recto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a de equipo de 4 persona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cxnSp>
        <p:nvCxnSpPr>
          <p:cNvPr id="10" name="Conector recto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apositiva de equipo de 8 persona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5" name="Marcador de posición de imagen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6" name="Marcador de posición de imagen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7" name="Marcador de posición de imagen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58" name="Marcador de posición de imagen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4" name="Marcador de texto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2" name="Marcador de texto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9" name="Marcador de texto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3" name="Marcador de texto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0" name="Marcador de texto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4" name="Marcador de texto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1" name="Marcador de texto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5" name="Marcador de texto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s-ES" noProof="0" smtClean="0"/>
              <a:t>‹Nº›</a:t>
            </a:fld>
            <a:endParaRPr lang="es-ES" noProof="0"/>
          </a:p>
        </p:txBody>
      </p:sp>
      <p:pic>
        <p:nvPicPr>
          <p:cNvPr id="13" name="Gráfico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áfico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3">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contenido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7" name="Marcador de texto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4" name="Marcador de contenido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8" name="Marcador de texto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5" name="Marcador de contenido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9" name="Marcador de texto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6" name="Marcador de contenido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14" name="Marcador de texto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Marcador de contenido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Resum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23" name="Conector recto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ierre">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6" name="Gráfico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Marcador de fecha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rograma">
    <p:bg>
      <p:bgPr>
        <a:solidFill>
          <a:schemeClr val="bg1"/>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ítulo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es-ES" noProof="0"/>
              <a:t>HAGA CLIC PARA EDITAR EL ESTILO DEL TÍTULO DEL PATRÓN</a:t>
            </a:r>
          </a:p>
        </p:txBody>
      </p:sp>
      <p:sp>
        <p:nvSpPr>
          <p:cNvPr id="3" name="Marcador de contenido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s-ES" noProof="0"/>
              <a:t>20XX</a:t>
            </a:r>
          </a:p>
        </p:txBody>
      </p:sp>
      <p:sp>
        <p:nvSpPr>
          <p:cNvPr id="5" name="Marcador de pie de página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scala de tiempo">
    <p:spTree>
      <p:nvGrpSpPr>
        <p:cNvPr id="1" name=""/>
        <p:cNvGrpSpPr/>
        <p:nvPr/>
      </p:nvGrpSpPr>
      <p:grpSpPr>
        <a:xfrm>
          <a:off x="0" y="0"/>
          <a:ext cx="0" cy="0"/>
          <a:chOff x="0" y="0"/>
          <a:chExt cx="0" cy="0"/>
        </a:xfrm>
      </p:grpSpPr>
      <p:sp>
        <p:nvSpPr>
          <p:cNvPr id="12" name="Gráfico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TÍTULO</a:t>
            </a:r>
          </a:p>
        </p:txBody>
      </p:sp>
      <p:sp>
        <p:nvSpPr>
          <p:cNvPr id="16" name="Marcador de texto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7" name="Marcador de texto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8" name="Marcador de texto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9" name="Marcador de texto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34" name="Marcador de texto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5" name="Marcador de texto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6" name="Marcador de texto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7" name="Marcador de texto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cxnSp>
        <p:nvCxnSpPr>
          <p:cNvPr id="3" name="Conector recto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Conector recto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Conector recto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Conector recto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Marcador de fecha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6" name="Marcador de pie de página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vl1pPr>
          </a:lstStyle>
          <a:p>
            <a:pPr rtl="0"/>
            <a:r>
              <a:rPr lang="es-ES" noProof="0"/>
              <a:t>Presentación para inversores</a:t>
            </a:r>
          </a:p>
        </p:txBody>
      </p:sp>
      <p:sp>
        <p:nvSpPr>
          <p:cNvPr id="7" name="Marcador de número de diapositiva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a de contenido 3">
    <p:bg>
      <p:bgPr>
        <a:solidFill>
          <a:schemeClr val="accent2"/>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1" name="Marcador de tex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2" name="Marcador de tex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3" name="Marcador de tex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4" name="Marcador de tex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2" name="Marcador de texto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13" name="Marcador de texto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s-ES" noProof="0" smtClean="0"/>
              <a:t>‹Nº›</a:t>
            </a:fld>
            <a:endParaRPr lang="es-ES" noProof="0"/>
          </a:p>
        </p:txBody>
      </p:sp>
      <p:cxnSp>
        <p:nvCxnSpPr>
          <p:cNvPr id="2" name="Conector recto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áfico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áfico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a de contenido 2">
    <p:bg>
      <p:bgPr>
        <a:solidFill>
          <a:schemeClr val="bg1"/>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6" name="Marcador de texto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8" name="Marcador de texto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9" name="Marcador de texto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0" name="Marcador de texto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3" name="Marcador de texto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4" name="Marcador de texto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pic>
        <p:nvPicPr>
          <p:cNvPr id="2" name="Gráfico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ción">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14" name="Conector recto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fecha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lto de sección">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es-ES" noProof="0"/>
              <a:t>HAGA CLIC PARA MODIFICAR EL ESTILO DEL TÍTULO MAESTRO</a:t>
            </a:r>
          </a:p>
        </p:txBody>
      </p:sp>
      <p:pic>
        <p:nvPicPr>
          <p:cNvPr id="5" name="Gráfico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ítulo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cxnSp>
        <p:nvCxnSpPr>
          <p:cNvPr id="9" name="Conector recto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Marcador de texto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2" name="Marcador de texto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3" name="Marcador de texto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4" name="Marcador de texto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5" name="Marcador de texto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6" name="Marcador de texto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7" name="Marcador de fecha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18" name="Marcador de pie de página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19" name="Marcador de número de diapositiva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ido tre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0.png"/><Relationship Id="rId12" Type="http://schemas.openxmlformats.org/officeDocument/2006/relationships/customXml" Target="../ink/ink5.xml"/><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customXml" Target="../ink/ink2.xml"/><Relationship Id="rId11" Type="http://schemas.openxmlformats.org/officeDocument/2006/relationships/image" Target="../media/image82.png"/><Relationship Id="rId5" Type="http://schemas.openxmlformats.org/officeDocument/2006/relationships/image" Target="../media/image7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81.png"/><Relationship Id="rId14" Type="http://schemas.openxmlformats.org/officeDocument/2006/relationships/image" Target="../media/image84.png"/></Relationships>
</file>

<file path=ppt/slides/_rels/slide51.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8.png"/><Relationship Id="rId12" Type="http://schemas.openxmlformats.org/officeDocument/2006/relationships/customXml" Target="../ink/ink9.xml"/><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customXml" Target="../ink/ink6.xml"/><Relationship Id="rId11" Type="http://schemas.openxmlformats.org/officeDocument/2006/relationships/image" Target="../media/image90.png"/><Relationship Id="rId5" Type="http://schemas.openxmlformats.org/officeDocument/2006/relationships/image" Target="../media/image87.png"/><Relationship Id="rId10" Type="http://schemas.openxmlformats.org/officeDocument/2006/relationships/customXml" Target="../ink/ink8.xml"/><Relationship Id="rId4" Type="http://schemas.openxmlformats.org/officeDocument/2006/relationships/image" Target="../media/image86.png"/><Relationship Id="rId9"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870.png"/><Relationship Id="rId5" Type="http://schemas.openxmlformats.org/officeDocument/2006/relationships/customXml" Target="../ink/ink10.xml"/><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900.png"/><Relationship Id="rId5" Type="http://schemas.openxmlformats.org/officeDocument/2006/relationships/customXml" Target="../ink/ink11.xml"/><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rtlCol="0"/>
          <a:lstStyle/>
          <a:p>
            <a:pPr rtl="0"/>
            <a:r>
              <a:rPr lang="es-ES" dirty="0"/>
              <a:t>Práctica 7 </a:t>
            </a:r>
            <a:r>
              <a:rPr lang="es-ES" dirty="0" err="1"/>
              <a:t>aws</a:t>
            </a:r>
            <a:r>
              <a:rPr lang="es-ES" dirty="0"/>
              <a:t> </a:t>
            </a:r>
            <a:r>
              <a:rPr lang="es-ES" dirty="0" err="1"/>
              <a:t>ii</a:t>
            </a:r>
            <a:endParaRPr lang="es-ES" dirty="0"/>
          </a:p>
        </p:txBody>
      </p:sp>
      <p:sp>
        <p:nvSpPr>
          <p:cNvPr id="3" name="Subtítulo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rtlCol="0"/>
          <a:lstStyle/>
          <a:p>
            <a:pPr rtl="0"/>
            <a:r>
              <a:rPr lang="es-ES" dirty="0"/>
              <a:t>Paloma Pérez de Madrid</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10</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245970" cy="3970318"/>
          </a:xfrm>
          <a:prstGeom prst="rect">
            <a:avLst/>
          </a:prstGeom>
          <a:noFill/>
        </p:spPr>
        <p:txBody>
          <a:bodyPr wrap="square">
            <a:spAutoFit/>
          </a:bodyPr>
          <a:lstStyle/>
          <a:p>
            <a:pPr marL="342900" indent="-342900">
              <a:buAutoNum type="alphaUcParenR"/>
            </a:pPr>
            <a:r>
              <a:rPr lang="es-ES" dirty="0"/>
              <a:t>Crear un nuevo grupo de seguridad (</a:t>
            </a:r>
            <a:r>
              <a:rPr lang="es-ES" dirty="0" err="1"/>
              <a:t>ssh</a:t>
            </a:r>
            <a:r>
              <a:rPr lang="es-ES" dirty="0"/>
              <a:t>-http-</a:t>
            </a:r>
            <a:r>
              <a:rPr lang="es-ES" dirty="0" err="1"/>
              <a:t>sg</a:t>
            </a:r>
            <a:r>
              <a:rPr lang="es-ES" dirty="0"/>
              <a:t>) que asociaremos a nuestras instancias EC2. Permitirá las conexiones entrantes por los puertos TCP 22 y 80. El grupo permitirá cualquier conexión saliente (es la configuración predeterminada).</a:t>
            </a:r>
          </a:p>
          <a:p>
            <a:pPr marL="342900" indent="-342900">
              <a:buAutoNum type="alphaUcParenR"/>
            </a:pPr>
            <a:r>
              <a:rPr lang="es-ES" dirty="0"/>
              <a:t>Crear una pareja de claves pública / privada con nombre CEU-</a:t>
            </a:r>
            <a:r>
              <a:rPr lang="es-ES" dirty="0" err="1"/>
              <a:t>Keys</a:t>
            </a:r>
            <a:r>
              <a:rPr lang="es-ES" dirty="0"/>
              <a:t> y guardar la clave privada (en formato .</a:t>
            </a:r>
            <a:r>
              <a:rPr lang="es-ES" dirty="0" err="1"/>
              <a:t>pem</a:t>
            </a:r>
            <a:r>
              <a:rPr lang="es-ES" dirty="0"/>
              <a:t>) en el directorio .</a:t>
            </a:r>
            <a:r>
              <a:rPr lang="es-ES" dirty="0" err="1"/>
              <a:t>ssh</a:t>
            </a:r>
            <a:r>
              <a:rPr lang="es-ES" dirty="0"/>
              <a:t> de nuestro usuario Linux. Cambiar los permisos de este archivo para que pueda ser utilizado por el cliente </a:t>
            </a:r>
            <a:r>
              <a:rPr lang="es-ES" dirty="0" err="1"/>
              <a:t>ssh</a:t>
            </a:r>
            <a:r>
              <a:rPr lang="es-ES" dirty="0"/>
              <a:t>.</a:t>
            </a:r>
          </a:p>
          <a:p>
            <a:pPr marL="342900" indent="-342900">
              <a:buAutoNum type="alphaUcParenR"/>
            </a:pPr>
            <a:r>
              <a:rPr lang="es-ES" dirty="0"/>
              <a:t> Obtener el ID (</a:t>
            </a:r>
            <a:r>
              <a:rPr lang="es-ES" dirty="0" err="1"/>
              <a:t>ami-xxxxxx</a:t>
            </a:r>
            <a:r>
              <a:rPr lang="es-ES" dirty="0"/>
              <a:t>) de la última imagen disponible para x86_64 cuya descripción comienza con la cadena Amazon Linux 2023 AMI. Lanzar una primera instancia EC2 usando el ID de esta imagen. Será del tipo t2.micro, usará el grupo de seguridad y las claves obtenidas en los apartados anteriores, y se ubicará en la subred por defecto de la primera zona de disponibilidad (1a). </a:t>
            </a:r>
          </a:p>
          <a:p>
            <a:pPr marL="342900" indent="-342900">
              <a:buAutoNum type="alphaUcParenR"/>
            </a:pPr>
            <a:r>
              <a:rPr lang="es-ES" dirty="0"/>
              <a:t>Verificar que se cuenta con una nueva instancia iniciada y obtener su dirección IP pública (elástica) asociada. A continuación, abrir una sesión SSH usando la clave privada y el usuario predeterminado de definido en la AMI (ec2-user en esta imagen). </a:t>
            </a:r>
          </a:p>
          <a:p>
            <a:pPr marL="342900" indent="-342900">
              <a:buAutoNum type="alphaUcParenR"/>
            </a:pPr>
            <a:r>
              <a:rPr lang="es-ES" dirty="0"/>
              <a:t>Detener la instancia EC2, verificar su nuevo estado y a continuación volver a arrancarla.</a:t>
            </a:r>
          </a:p>
        </p:txBody>
      </p:sp>
      <p:sp>
        <p:nvSpPr>
          <p:cNvPr id="8" name="CuadroTexto 7">
            <a:extLst>
              <a:ext uri="{FF2B5EF4-FFF2-40B4-BE49-F238E27FC236}">
                <a16:creationId xmlns:a16="http://schemas.microsoft.com/office/drawing/2014/main" id="{43E0DE53-7270-DF51-5DAE-92A8D78633BE}"/>
              </a:ext>
            </a:extLst>
          </p:cNvPr>
          <p:cNvSpPr txBox="1"/>
          <p:nvPr/>
        </p:nvSpPr>
        <p:spPr>
          <a:xfrm>
            <a:off x="838200" y="5833130"/>
            <a:ext cx="11309350" cy="523220"/>
          </a:xfrm>
          <a:prstGeom prst="rect">
            <a:avLst/>
          </a:prstGeom>
          <a:noFill/>
        </p:spPr>
        <p:txBody>
          <a:bodyPr wrap="square">
            <a:spAutoFit/>
          </a:bodyPr>
          <a:lstStyle/>
          <a:p>
            <a:r>
              <a:rPr lang="es-ES" sz="1400" dirty="0">
                <a:solidFill>
                  <a:srgbClr val="FF0000"/>
                </a:solidFill>
              </a:rPr>
              <a:t>Nota: Indicar el proceso seguido con la consola CLI para obtener el ID de la imagen, y verificar que ese ID coincide con el que nos proponen como primera opción a través de la consola web. Si no se obtiene el ID esperado con AWS CLI, usar el propuesto por la consola web</a:t>
            </a:r>
          </a:p>
        </p:txBody>
      </p:sp>
    </p:spTree>
    <p:extLst>
      <p:ext uri="{BB962C8B-B14F-4D97-AF65-F5344CB8AC3E}">
        <p14:creationId xmlns:p14="http://schemas.microsoft.com/office/powerpoint/2010/main" val="273461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11</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245970" cy="923330"/>
          </a:xfrm>
          <a:prstGeom prst="rect">
            <a:avLst/>
          </a:prstGeom>
          <a:noFill/>
        </p:spPr>
        <p:txBody>
          <a:bodyPr wrap="square">
            <a:spAutoFit/>
          </a:bodyPr>
          <a:lstStyle/>
          <a:p>
            <a:pPr marL="342900" indent="-342900">
              <a:buAutoNum type="alphaUcParenR"/>
            </a:pPr>
            <a:r>
              <a:rPr lang="es-ES" dirty="0"/>
              <a:t>Crear un nuevo grupo de seguridad (</a:t>
            </a:r>
            <a:r>
              <a:rPr lang="es-ES" dirty="0" err="1"/>
              <a:t>ssh</a:t>
            </a:r>
            <a:r>
              <a:rPr lang="es-ES" dirty="0"/>
              <a:t>-http-</a:t>
            </a:r>
            <a:r>
              <a:rPr lang="es-ES" dirty="0" err="1"/>
              <a:t>sg</a:t>
            </a:r>
            <a:r>
              <a:rPr lang="es-ES" dirty="0"/>
              <a:t>) que asociaremos a nuestras instancias EC2. Permitirá las conexiones entrantes por los puertos TCP 22 y 80. El grupo permitirá cualquier conexión saliente (es la configuración predeterminada).</a:t>
            </a:r>
          </a:p>
        </p:txBody>
      </p:sp>
      <p:sp>
        <p:nvSpPr>
          <p:cNvPr id="2" name="CuadroTexto 1">
            <a:extLst>
              <a:ext uri="{FF2B5EF4-FFF2-40B4-BE49-F238E27FC236}">
                <a16:creationId xmlns:a16="http://schemas.microsoft.com/office/drawing/2014/main" id="{0E82BAEA-7EDA-3BEB-3867-B540E2C485AC}"/>
              </a:ext>
            </a:extLst>
          </p:cNvPr>
          <p:cNvSpPr txBox="1"/>
          <p:nvPr/>
        </p:nvSpPr>
        <p:spPr>
          <a:xfrm>
            <a:off x="900332" y="6056141"/>
            <a:ext cx="4795031" cy="307777"/>
          </a:xfrm>
          <a:prstGeom prst="rect">
            <a:avLst/>
          </a:prstGeom>
          <a:noFill/>
        </p:spPr>
        <p:txBody>
          <a:bodyPr wrap="none" rtlCol="0">
            <a:spAutoFit/>
          </a:bodyPr>
          <a:lstStyle/>
          <a:p>
            <a:r>
              <a:rPr lang="es-ES" sz="1400" dirty="0">
                <a:solidFill>
                  <a:srgbClr val="FF0000"/>
                </a:solidFill>
              </a:rPr>
              <a:t>Nota: las credenciales cambian cada vez que apagas el </a:t>
            </a:r>
            <a:r>
              <a:rPr lang="es-ES" sz="1400" dirty="0" err="1">
                <a:solidFill>
                  <a:srgbClr val="FF0000"/>
                </a:solidFill>
              </a:rPr>
              <a:t>lab</a:t>
            </a:r>
            <a:endParaRPr lang="es-ES" sz="1400" dirty="0">
              <a:solidFill>
                <a:srgbClr val="FF0000"/>
              </a:solidFill>
            </a:endParaRPr>
          </a:p>
        </p:txBody>
      </p:sp>
      <p:pic>
        <p:nvPicPr>
          <p:cNvPr id="9" name="Imagen 8">
            <a:extLst>
              <a:ext uri="{FF2B5EF4-FFF2-40B4-BE49-F238E27FC236}">
                <a16:creationId xmlns:a16="http://schemas.microsoft.com/office/drawing/2014/main" id="{9418FD70-2815-B374-C787-948E77A2A3DA}"/>
              </a:ext>
            </a:extLst>
          </p:cNvPr>
          <p:cNvPicPr>
            <a:picLocks noChangeAspect="1"/>
          </p:cNvPicPr>
          <p:nvPr/>
        </p:nvPicPr>
        <p:blipFill>
          <a:blip r:embed="rId3"/>
          <a:stretch>
            <a:fillRect/>
          </a:stretch>
        </p:blipFill>
        <p:spPr>
          <a:xfrm>
            <a:off x="1048043" y="2770411"/>
            <a:ext cx="9144000" cy="857384"/>
          </a:xfrm>
          <a:prstGeom prst="rect">
            <a:avLst/>
          </a:prstGeom>
        </p:spPr>
      </p:pic>
      <p:pic>
        <p:nvPicPr>
          <p:cNvPr id="14" name="Imagen 13">
            <a:extLst>
              <a:ext uri="{FF2B5EF4-FFF2-40B4-BE49-F238E27FC236}">
                <a16:creationId xmlns:a16="http://schemas.microsoft.com/office/drawing/2014/main" id="{2BE6B213-B7F2-C8DD-4F73-2623BCE60633}"/>
              </a:ext>
            </a:extLst>
          </p:cNvPr>
          <p:cNvPicPr>
            <a:picLocks noChangeAspect="1"/>
          </p:cNvPicPr>
          <p:nvPr/>
        </p:nvPicPr>
        <p:blipFill rotWithShape="1">
          <a:blip r:embed="rId4"/>
          <a:srcRect b="52486"/>
          <a:stretch/>
        </p:blipFill>
        <p:spPr>
          <a:xfrm>
            <a:off x="1048043" y="3784187"/>
            <a:ext cx="7105357" cy="2181301"/>
          </a:xfrm>
          <a:prstGeom prst="rect">
            <a:avLst/>
          </a:prstGeom>
        </p:spPr>
      </p:pic>
    </p:spTree>
    <p:extLst>
      <p:ext uri="{BB962C8B-B14F-4D97-AF65-F5344CB8AC3E}">
        <p14:creationId xmlns:p14="http://schemas.microsoft.com/office/powerpoint/2010/main" val="3773213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12</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245970" cy="923330"/>
          </a:xfrm>
          <a:prstGeom prst="rect">
            <a:avLst/>
          </a:prstGeom>
          <a:noFill/>
        </p:spPr>
        <p:txBody>
          <a:bodyPr wrap="square">
            <a:spAutoFit/>
          </a:bodyPr>
          <a:lstStyle/>
          <a:p>
            <a:pPr marL="342900" indent="-342900">
              <a:buAutoNum type="alphaUcParenR"/>
            </a:pPr>
            <a:r>
              <a:rPr lang="es-ES" dirty="0"/>
              <a:t>Crear un nuevo grupo de seguridad (</a:t>
            </a:r>
            <a:r>
              <a:rPr lang="es-ES" dirty="0" err="1"/>
              <a:t>ssh</a:t>
            </a:r>
            <a:r>
              <a:rPr lang="es-ES" dirty="0"/>
              <a:t>-http-</a:t>
            </a:r>
            <a:r>
              <a:rPr lang="es-ES" dirty="0" err="1"/>
              <a:t>sg</a:t>
            </a:r>
            <a:r>
              <a:rPr lang="es-ES" dirty="0"/>
              <a:t>) que asociaremos a nuestras instancias EC2. Permitirá las conexiones entrantes por los puertos TCP 22 y 80. El grupo permitirá cualquier conexión saliente (es la configuración predeterminada).</a:t>
            </a:r>
          </a:p>
        </p:txBody>
      </p:sp>
      <p:sp>
        <p:nvSpPr>
          <p:cNvPr id="2" name="CuadroTexto 1">
            <a:extLst>
              <a:ext uri="{FF2B5EF4-FFF2-40B4-BE49-F238E27FC236}">
                <a16:creationId xmlns:a16="http://schemas.microsoft.com/office/drawing/2014/main" id="{0E82BAEA-7EDA-3BEB-3867-B540E2C485AC}"/>
              </a:ext>
            </a:extLst>
          </p:cNvPr>
          <p:cNvSpPr txBox="1"/>
          <p:nvPr/>
        </p:nvSpPr>
        <p:spPr>
          <a:xfrm>
            <a:off x="900332" y="6056141"/>
            <a:ext cx="4795031" cy="307777"/>
          </a:xfrm>
          <a:prstGeom prst="rect">
            <a:avLst/>
          </a:prstGeom>
          <a:noFill/>
        </p:spPr>
        <p:txBody>
          <a:bodyPr wrap="none" rtlCol="0">
            <a:spAutoFit/>
          </a:bodyPr>
          <a:lstStyle/>
          <a:p>
            <a:r>
              <a:rPr lang="es-ES" sz="1400" dirty="0">
                <a:solidFill>
                  <a:srgbClr val="FF0000"/>
                </a:solidFill>
              </a:rPr>
              <a:t>Nota: las credenciales cambian cada vez que apagas el </a:t>
            </a:r>
            <a:r>
              <a:rPr lang="es-ES" sz="1400" dirty="0" err="1">
                <a:solidFill>
                  <a:srgbClr val="FF0000"/>
                </a:solidFill>
              </a:rPr>
              <a:t>lab</a:t>
            </a:r>
            <a:endParaRPr lang="es-ES" sz="1400" dirty="0">
              <a:solidFill>
                <a:srgbClr val="FF0000"/>
              </a:solidFill>
            </a:endParaRPr>
          </a:p>
        </p:txBody>
      </p:sp>
      <p:pic>
        <p:nvPicPr>
          <p:cNvPr id="14" name="Imagen 13">
            <a:extLst>
              <a:ext uri="{FF2B5EF4-FFF2-40B4-BE49-F238E27FC236}">
                <a16:creationId xmlns:a16="http://schemas.microsoft.com/office/drawing/2014/main" id="{2BE6B213-B7F2-C8DD-4F73-2623BCE60633}"/>
              </a:ext>
            </a:extLst>
          </p:cNvPr>
          <p:cNvPicPr>
            <a:picLocks noChangeAspect="1"/>
          </p:cNvPicPr>
          <p:nvPr/>
        </p:nvPicPr>
        <p:blipFill rotWithShape="1">
          <a:blip r:embed="rId3"/>
          <a:srcRect t="55122"/>
          <a:stretch/>
        </p:blipFill>
        <p:spPr>
          <a:xfrm>
            <a:off x="1138203" y="3016250"/>
            <a:ext cx="8913163" cy="2584503"/>
          </a:xfrm>
          <a:prstGeom prst="rect">
            <a:avLst/>
          </a:prstGeom>
        </p:spPr>
      </p:pic>
    </p:spTree>
    <p:extLst>
      <p:ext uri="{BB962C8B-B14F-4D97-AF65-F5344CB8AC3E}">
        <p14:creationId xmlns:p14="http://schemas.microsoft.com/office/powerpoint/2010/main" val="3262713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13</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152628" cy="1200329"/>
          </a:xfrm>
          <a:prstGeom prst="rect">
            <a:avLst/>
          </a:prstGeom>
          <a:noFill/>
        </p:spPr>
        <p:txBody>
          <a:bodyPr wrap="square">
            <a:spAutoFit/>
          </a:bodyPr>
          <a:lstStyle/>
          <a:p>
            <a:r>
              <a:rPr lang="es-ES" dirty="0"/>
              <a:t>B) Crear una pareja de claves pública / privada con nombre CEU-</a:t>
            </a:r>
            <a:r>
              <a:rPr lang="es-ES" dirty="0" err="1"/>
              <a:t>Keys</a:t>
            </a:r>
            <a:r>
              <a:rPr lang="es-ES" dirty="0"/>
              <a:t> y guardar la clave privada (en formato .</a:t>
            </a:r>
            <a:r>
              <a:rPr lang="es-ES" dirty="0" err="1"/>
              <a:t>pem</a:t>
            </a:r>
            <a:r>
              <a:rPr lang="es-ES" dirty="0"/>
              <a:t>) en el directorio .</a:t>
            </a:r>
            <a:r>
              <a:rPr lang="es-ES" dirty="0" err="1"/>
              <a:t>ssh</a:t>
            </a:r>
            <a:r>
              <a:rPr lang="es-ES" dirty="0"/>
              <a:t> de nuestro usuario Linux. Cambiar los permisos de este archivo para que pueda ser utilizado por el cliente </a:t>
            </a:r>
            <a:r>
              <a:rPr lang="es-ES" dirty="0" err="1"/>
              <a:t>ssh</a:t>
            </a:r>
            <a:r>
              <a:rPr lang="es-ES" dirty="0"/>
              <a:t>.</a:t>
            </a:r>
          </a:p>
          <a:p>
            <a:endParaRPr lang="es-ES" dirty="0"/>
          </a:p>
        </p:txBody>
      </p:sp>
      <p:pic>
        <p:nvPicPr>
          <p:cNvPr id="8" name="Imagen 7">
            <a:extLst>
              <a:ext uri="{FF2B5EF4-FFF2-40B4-BE49-F238E27FC236}">
                <a16:creationId xmlns:a16="http://schemas.microsoft.com/office/drawing/2014/main" id="{CA900958-7A7C-6E84-13CF-F955391B047A}"/>
              </a:ext>
            </a:extLst>
          </p:cNvPr>
          <p:cNvPicPr>
            <a:picLocks noChangeAspect="1"/>
          </p:cNvPicPr>
          <p:nvPr/>
        </p:nvPicPr>
        <p:blipFill>
          <a:blip r:embed="rId3"/>
          <a:stretch>
            <a:fillRect/>
          </a:stretch>
        </p:blipFill>
        <p:spPr>
          <a:xfrm>
            <a:off x="1010528" y="3646402"/>
            <a:ext cx="3293587" cy="2669980"/>
          </a:xfrm>
          <a:prstGeom prst="rect">
            <a:avLst/>
          </a:prstGeom>
        </p:spPr>
      </p:pic>
      <p:sp>
        <p:nvSpPr>
          <p:cNvPr id="9" name="CuadroTexto 8">
            <a:extLst>
              <a:ext uri="{FF2B5EF4-FFF2-40B4-BE49-F238E27FC236}">
                <a16:creationId xmlns:a16="http://schemas.microsoft.com/office/drawing/2014/main" id="{578292DA-3180-D3BC-E82F-DFBA5CB4074B}"/>
              </a:ext>
            </a:extLst>
          </p:cNvPr>
          <p:cNvSpPr txBox="1"/>
          <p:nvPr/>
        </p:nvSpPr>
        <p:spPr>
          <a:xfrm>
            <a:off x="4443022" y="4863839"/>
            <a:ext cx="2094914" cy="369332"/>
          </a:xfrm>
          <a:prstGeom prst="rect">
            <a:avLst/>
          </a:prstGeom>
          <a:noFill/>
        </p:spPr>
        <p:txBody>
          <a:bodyPr wrap="square">
            <a:spAutoFit/>
          </a:bodyPr>
          <a:lstStyle/>
          <a:p>
            <a:r>
              <a:rPr lang="es-ES" dirty="0" err="1">
                <a:solidFill>
                  <a:srgbClr val="00B050"/>
                </a:solidFill>
              </a:rPr>
              <a:t>vim</a:t>
            </a:r>
            <a:r>
              <a:rPr lang="es-ES" dirty="0">
                <a:solidFill>
                  <a:srgbClr val="00B050"/>
                </a:solidFill>
              </a:rPr>
              <a:t> CEU-</a:t>
            </a:r>
            <a:r>
              <a:rPr lang="es-ES" dirty="0" err="1">
                <a:solidFill>
                  <a:srgbClr val="00B050"/>
                </a:solidFill>
              </a:rPr>
              <a:t>Keys</a:t>
            </a:r>
            <a:endParaRPr lang="es-ES" dirty="0">
              <a:solidFill>
                <a:srgbClr val="00B050"/>
              </a:solidFill>
            </a:endParaRPr>
          </a:p>
        </p:txBody>
      </p:sp>
      <p:pic>
        <p:nvPicPr>
          <p:cNvPr id="12" name="Imagen 11">
            <a:extLst>
              <a:ext uri="{FF2B5EF4-FFF2-40B4-BE49-F238E27FC236}">
                <a16:creationId xmlns:a16="http://schemas.microsoft.com/office/drawing/2014/main" id="{044CB65D-1EF5-27BB-4A71-2E76E492D9CC}"/>
              </a:ext>
            </a:extLst>
          </p:cNvPr>
          <p:cNvPicPr>
            <a:picLocks noChangeAspect="1"/>
          </p:cNvPicPr>
          <p:nvPr/>
        </p:nvPicPr>
        <p:blipFill>
          <a:blip r:embed="rId4"/>
          <a:stretch>
            <a:fillRect/>
          </a:stretch>
        </p:blipFill>
        <p:spPr>
          <a:xfrm>
            <a:off x="704092" y="2741906"/>
            <a:ext cx="9968489" cy="775959"/>
          </a:xfrm>
          <a:prstGeom prst="rect">
            <a:avLst/>
          </a:prstGeom>
        </p:spPr>
      </p:pic>
      <p:pic>
        <p:nvPicPr>
          <p:cNvPr id="7" name="Imagen 6">
            <a:extLst>
              <a:ext uri="{FF2B5EF4-FFF2-40B4-BE49-F238E27FC236}">
                <a16:creationId xmlns:a16="http://schemas.microsoft.com/office/drawing/2014/main" id="{6DA1693D-E899-D4DD-3604-888373F9F5B2}"/>
              </a:ext>
            </a:extLst>
          </p:cNvPr>
          <p:cNvPicPr>
            <a:picLocks noChangeAspect="1"/>
          </p:cNvPicPr>
          <p:nvPr/>
        </p:nvPicPr>
        <p:blipFill>
          <a:blip r:embed="rId5"/>
          <a:stretch>
            <a:fillRect/>
          </a:stretch>
        </p:blipFill>
        <p:spPr>
          <a:xfrm>
            <a:off x="5371134" y="3606345"/>
            <a:ext cx="5810338" cy="268629"/>
          </a:xfrm>
          <a:prstGeom prst="rect">
            <a:avLst/>
          </a:prstGeom>
        </p:spPr>
      </p:pic>
      <p:sp>
        <p:nvSpPr>
          <p:cNvPr id="11" name="CuadroTexto 10">
            <a:extLst>
              <a:ext uri="{FF2B5EF4-FFF2-40B4-BE49-F238E27FC236}">
                <a16:creationId xmlns:a16="http://schemas.microsoft.com/office/drawing/2014/main" id="{99911612-FF15-7A07-B663-4D05E4CA5FAB}"/>
              </a:ext>
            </a:extLst>
          </p:cNvPr>
          <p:cNvSpPr txBox="1"/>
          <p:nvPr/>
        </p:nvSpPr>
        <p:spPr>
          <a:xfrm>
            <a:off x="6240548" y="4216580"/>
            <a:ext cx="3480889" cy="1200329"/>
          </a:xfrm>
          <a:prstGeom prst="rect">
            <a:avLst/>
          </a:prstGeom>
          <a:noFill/>
        </p:spPr>
        <p:txBody>
          <a:bodyPr wrap="none" rtlCol="0">
            <a:spAutoFit/>
          </a:bodyPr>
          <a:lstStyle/>
          <a:p>
            <a:r>
              <a:rPr lang="es-ES" dirty="0"/>
              <a:t>Copiarlo en el directorio .</a:t>
            </a:r>
            <a:r>
              <a:rPr lang="es-ES" dirty="0" err="1"/>
              <a:t>ssh</a:t>
            </a:r>
            <a:r>
              <a:rPr lang="es-ES" dirty="0"/>
              <a:t>:</a:t>
            </a:r>
          </a:p>
          <a:p>
            <a:r>
              <a:rPr lang="es-ES" dirty="0" err="1">
                <a:solidFill>
                  <a:srgbClr val="00B050"/>
                </a:solidFill>
              </a:rPr>
              <a:t>mkdir</a:t>
            </a:r>
            <a:r>
              <a:rPr lang="es-ES" dirty="0">
                <a:solidFill>
                  <a:srgbClr val="00B050"/>
                </a:solidFill>
              </a:rPr>
              <a:t> -p ~/.</a:t>
            </a:r>
            <a:r>
              <a:rPr lang="es-ES" dirty="0" err="1">
                <a:solidFill>
                  <a:srgbClr val="00B050"/>
                </a:solidFill>
              </a:rPr>
              <a:t>ssh</a:t>
            </a:r>
            <a:endParaRPr lang="es-ES" dirty="0">
              <a:solidFill>
                <a:srgbClr val="00B050"/>
              </a:solidFill>
            </a:endParaRPr>
          </a:p>
          <a:p>
            <a:r>
              <a:rPr lang="es-ES" dirty="0" err="1">
                <a:solidFill>
                  <a:srgbClr val="00B050"/>
                </a:solidFill>
              </a:rPr>
              <a:t>cp</a:t>
            </a:r>
            <a:r>
              <a:rPr lang="es-ES" dirty="0">
                <a:solidFill>
                  <a:srgbClr val="00B050"/>
                </a:solidFill>
              </a:rPr>
              <a:t> CEU-</a:t>
            </a:r>
            <a:r>
              <a:rPr lang="es-ES" dirty="0" err="1">
                <a:solidFill>
                  <a:srgbClr val="00B050"/>
                </a:solidFill>
              </a:rPr>
              <a:t>Keys.pem</a:t>
            </a:r>
            <a:r>
              <a:rPr lang="es-ES" dirty="0">
                <a:solidFill>
                  <a:srgbClr val="00B050"/>
                </a:solidFill>
              </a:rPr>
              <a:t> ~/.</a:t>
            </a:r>
            <a:r>
              <a:rPr lang="es-ES" dirty="0" err="1">
                <a:solidFill>
                  <a:srgbClr val="00B050"/>
                </a:solidFill>
              </a:rPr>
              <a:t>ssh</a:t>
            </a:r>
            <a:r>
              <a:rPr lang="es-ES" dirty="0">
                <a:solidFill>
                  <a:srgbClr val="00B050"/>
                </a:solidFill>
              </a:rPr>
              <a:t>/</a:t>
            </a:r>
          </a:p>
          <a:p>
            <a:r>
              <a:rPr lang="es-ES" dirty="0" err="1">
                <a:solidFill>
                  <a:srgbClr val="00B050"/>
                </a:solidFill>
              </a:rPr>
              <a:t>chmod</a:t>
            </a:r>
            <a:r>
              <a:rPr lang="es-ES" dirty="0">
                <a:solidFill>
                  <a:srgbClr val="00B050"/>
                </a:solidFill>
              </a:rPr>
              <a:t> 400 ~/.</a:t>
            </a:r>
            <a:r>
              <a:rPr lang="es-ES" dirty="0" err="1">
                <a:solidFill>
                  <a:srgbClr val="00B050"/>
                </a:solidFill>
              </a:rPr>
              <a:t>ssh</a:t>
            </a:r>
            <a:r>
              <a:rPr lang="es-ES" dirty="0">
                <a:solidFill>
                  <a:srgbClr val="00B050"/>
                </a:solidFill>
              </a:rPr>
              <a:t>/CEU-</a:t>
            </a:r>
            <a:r>
              <a:rPr lang="es-ES" dirty="0" err="1">
                <a:solidFill>
                  <a:srgbClr val="00B050"/>
                </a:solidFill>
              </a:rPr>
              <a:t>Keys.pem</a:t>
            </a:r>
            <a:endParaRPr lang="es-ES" dirty="0">
              <a:solidFill>
                <a:srgbClr val="00B050"/>
              </a:solidFill>
            </a:endParaRPr>
          </a:p>
        </p:txBody>
      </p:sp>
      <p:pic>
        <p:nvPicPr>
          <p:cNvPr id="14" name="Imagen 13">
            <a:extLst>
              <a:ext uri="{FF2B5EF4-FFF2-40B4-BE49-F238E27FC236}">
                <a16:creationId xmlns:a16="http://schemas.microsoft.com/office/drawing/2014/main" id="{850EF004-0860-1045-5194-49A62671DAE9}"/>
              </a:ext>
            </a:extLst>
          </p:cNvPr>
          <p:cNvPicPr>
            <a:picLocks noChangeAspect="1"/>
          </p:cNvPicPr>
          <p:nvPr/>
        </p:nvPicPr>
        <p:blipFill rotWithShape="1">
          <a:blip r:embed="rId6"/>
          <a:srcRect r="6386"/>
          <a:stretch/>
        </p:blipFill>
        <p:spPr>
          <a:xfrm>
            <a:off x="6317315" y="5456877"/>
            <a:ext cx="5499547" cy="823595"/>
          </a:xfrm>
          <a:prstGeom prst="rect">
            <a:avLst/>
          </a:prstGeom>
        </p:spPr>
      </p:pic>
    </p:spTree>
    <p:extLst>
      <p:ext uri="{BB962C8B-B14F-4D97-AF65-F5344CB8AC3E}">
        <p14:creationId xmlns:p14="http://schemas.microsoft.com/office/powerpoint/2010/main" val="4264676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14</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152628" cy="1477328"/>
          </a:xfrm>
          <a:prstGeom prst="rect">
            <a:avLst/>
          </a:prstGeom>
          <a:noFill/>
        </p:spPr>
        <p:txBody>
          <a:bodyPr wrap="square">
            <a:spAutoFit/>
          </a:bodyPr>
          <a:lstStyle/>
          <a:p>
            <a:r>
              <a:rPr lang="es-ES" dirty="0"/>
              <a:t>C)  Obtener el ID (</a:t>
            </a:r>
            <a:r>
              <a:rPr lang="es-ES" dirty="0" err="1"/>
              <a:t>ami-xxxxxx</a:t>
            </a:r>
            <a:r>
              <a:rPr lang="es-ES" dirty="0"/>
              <a:t>) de la última imagen disponible para x86_64 cuya descripción comienza con la cadena Amazon Linux 2023 AMI. Lanzar una primera instancia EC2 usando el ID de esta imagen. Será del tipo t2.micro, usará el grupo de seguridad y las claves obtenidas en los apartados anteriores, y se ubicará en la subred por defecto de la primera zona de disponibilidad (1a). </a:t>
            </a:r>
          </a:p>
          <a:p>
            <a:endParaRPr lang="es-ES" dirty="0"/>
          </a:p>
        </p:txBody>
      </p:sp>
      <p:sp>
        <p:nvSpPr>
          <p:cNvPr id="16" name="CuadroTexto 15">
            <a:extLst>
              <a:ext uri="{FF2B5EF4-FFF2-40B4-BE49-F238E27FC236}">
                <a16:creationId xmlns:a16="http://schemas.microsoft.com/office/drawing/2014/main" id="{EDA9E315-EAB0-8D1F-9FD5-7C4932AED444}"/>
              </a:ext>
            </a:extLst>
          </p:cNvPr>
          <p:cNvSpPr txBox="1"/>
          <p:nvPr/>
        </p:nvSpPr>
        <p:spPr>
          <a:xfrm>
            <a:off x="664233" y="3078287"/>
            <a:ext cx="10442209" cy="646331"/>
          </a:xfrm>
          <a:prstGeom prst="rect">
            <a:avLst/>
          </a:prstGeom>
          <a:noFill/>
        </p:spPr>
        <p:txBody>
          <a:bodyPr wrap="square">
            <a:spAutoFit/>
          </a:bodyPr>
          <a:lstStyle/>
          <a:p>
            <a:r>
              <a:rPr lang="es-ES" dirty="0"/>
              <a:t>Buscar las </a:t>
            </a:r>
            <a:r>
              <a:rPr lang="es-ES" dirty="0" err="1"/>
              <a:t>AMIs</a:t>
            </a:r>
            <a:r>
              <a:rPr lang="es-ES" dirty="0"/>
              <a:t> cuya descripción comienza con “Amazon Linux 2023 AMI” y seleccionará la última según la fecha de creación:</a:t>
            </a:r>
          </a:p>
        </p:txBody>
      </p:sp>
      <p:pic>
        <p:nvPicPr>
          <p:cNvPr id="18" name="Imagen 17">
            <a:extLst>
              <a:ext uri="{FF2B5EF4-FFF2-40B4-BE49-F238E27FC236}">
                <a16:creationId xmlns:a16="http://schemas.microsoft.com/office/drawing/2014/main" id="{0C92D62F-F2A1-7E59-7C63-60738D55D809}"/>
              </a:ext>
            </a:extLst>
          </p:cNvPr>
          <p:cNvPicPr>
            <a:picLocks noChangeAspect="1"/>
          </p:cNvPicPr>
          <p:nvPr/>
        </p:nvPicPr>
        <p:blipFill>
          <a:blip r:embed="rId3"/>
          <a:stretch>
            <a:fillRect/>
          </a:stretch>
        </p:blipFill>
        <p:spPr>
          <a:xfrm>
            <a:off x="519686" y="3780294"/>
            <a:ext cx="11152628" cy="737218"/>
          </a:xfrm>
          <a:prstGeom prst="rect">
            <a:avLst/>
          </a:prstGeom>
        </p:spPr>
      </p:pic>
      <p:sp>
        <p:nvSpPr>
          <p:cNvPr id="20" name="CuadroTexto 19">
            <a:extLst>
              <a:ext uri="{FF2B5EF4-FFF2-40B4-BE49-F238E27FC236}">
                <a16:creationId xmlns:a16="http://schemas.microsoft.com/office/drawing/2014/main" id="{3FF1E547-277D-659D-FBB1-B17BDF75AB5D}"/>
              </a:ext>
            </a:extLst>
          </p:cNvPr>
          <p:cNvSpPr txBox="1"/>
          <p:nvPr/>
        </p:nvSpPr>
        <p:spPr>
          <a:xfrm>
            <a:off x="566223" y="4698007"/>
            <a:ext cx="7213209" cy="1200329"/>
          </a:xfrm>
          <a:prstGeom prst="rect">
            <a:avLst/>
          </a:prstGeom>
          <a:noFill/>
        </p:spPr>
        <p:txBody>
          <a:bodyPr wrap="square">
            <a:spAutoFit/>
          </a:bodyPr>
          <a:lstStyle/>
          <a:p>
            <a:r>
              <a:rPr lang="es-ES" dirty="0">
                <a:solidFill>
                  <a:srgbClr val="00B050"/>
                </a:solidFill>
              </a:rPr>
              <a:t>$ </a:t>
            </a:r>
            <a:r>
              <a:rPr lang="en-US" dirty="0" err="1">
                <a:solidFill>
                  <a:srgbClr val="00B050"/>
                </a:solidFill>
              </a:rPr>
              <a:t>aws</a:t>
            </a:r>
            <a:r>
              <a:rPr lang="en-US" dirty="0">
                <a:solidFill>
                  <a:srgbClr val="00B050"/>
                </a:solidFill>
              </a:rPr>
              <a:t> ec2 describe-images \</a:t>
            </a:r>
          </a:p>
          <a:p>
            <a:r>
              <a:rPr lang="en-US" dirty="0">
                <a:solidFill>
                  <a:srgbClr val="00B050"/>
                </a:solidFill>
              </a:rPr>
              <a:t>    --filters "Name=</a:t>
            </a:r>
            <a:r>
              <a:rPr lang="en-US" dirty="0" err="1">
                <a:solidFill>
                  <a:srgbClr val="00B050"/>
                </a:solidFill>
              </a:rPr>
              <a:t>name,Values</a:t>
            </a:r>
            <a:r>
              <a:rPr lang="en-US" dirty="0">
                <a:solidFill>
                  <a:srgbClr val="00B050"/>
                </a:solidFill>
              </a:rPr>
              <a:t>=Amazon Linux 2023 AMI*" \</a:t>
            </a:r>
          </a:p>
          <a:p>
            <a:r>
              <a:rPr lang="en-US" dirty="0">
                <a:solidFill>
                  <a:srgbClr val="00B050"/>
                </a:solidFill>
              </a:rPr>
              <a:t>    --query "Images | </a:t>
            </a:r>
            <a:r>
              <a:rPr lang="en-US" dirty="0" err="1">
                <a:solidFill>
                  <a:srgbClr val="00B050"/>
                </a:solidFill>
              </a:rPr>
              <a:t>sort_by</a:t>
            </a:r>
            <a:r>
              <a:rPr lang="en-US" dirty="0">
                <a:solidFill>
                  <a:srgbClr val="00B050"/>
                </a:solidFill>
              </a:rPr>
              <a:t>(images, &amp;</a:t>
            </a:r>
            <a:r>
              <a:rPr lang="en-US" dirty="0" err="1">
                <a:solidFill>
                  <a:srgbClr val="00B050"/>
                </a:solidFill>
              </a:rPr>
              <a:t>CreationDate</a:t>
            </a:r>
            <a:r>
              <a:rPr lang="en-US" dirty="0">
                <a:solidFill>
                  <a:srgbClr val="00B050"/>
                </a:solidFill>
              </a:rPr>
              <a:t>) | [-1].</a:t>
            </a:r>
            <a:r>
              <a:rPr lang="en-US" dirty="0" err="1">
                <a:solidFill>
                  <a:srgbClr val="00B050"/>
                </a:solidFill>
              </a:rPr>
              <a:t>ImageId</a:t>
            </a:r>
            <a:r>
              <a:rPr lang="en-US" dirty="0">
                <a:solidFill>
                  <a:srgbClr val="00B050"/>
                </a:solidFill>
              </a:rPr>
              <a:t>" \</a:t>
            </a:r>
          </a:p>
          <a:p>
            <a:r>
              <a:rPr lang="en-US" dirty="0">
                <a:solidFill>
                  <a:srgbClr val="00B050"/>
                </a:solidFill>
              </a:rPr>
              <a:t>    --output text</a:t>
            </a:r>
          </a:p>
        </p:txBody>
      </p:sp>
      <p:sp>
        <p:nvSpPr>
          <p:cNvPr id="7" name="CuadroTexto 6">
            <a:extLst>
              <a:ext uri="{FF2B5EF4-FFF2-40B4-BE49-F238E27FC236}">
                <a16:creationId xmlns:a16="http://schemas.microsoft.com/office/drawing/2014/main" id="{3C7BD09D-0A24-3B69-459D-815A468E31F5}"/>
              </a:ext>
            </a:extLst>
          </p:cNvPr>
          <p:cNvSpPr txBox="1"/>
          <p:nvPr/>
        </p:nvSpPr>
        <p:spPr>
          <a:xfrm>
            <a:off x="7833977" y="6082503"/>
            <a:ext cx="2743200" cy="369332"/>
          </a:xfrm>
          <a:prstGeom prst="rect">
            <a:avLst/>
          </a:prstGeom>
          <a:noFill/>
        </p:spPr>
        <p:txBody>
          <a:bodyPr wrap="square">
            <a:spAutoFit/>
          </a:bodyPr>
          <a:lstStyle/>
          <a:p>
            <a:r>
              <a:rPr lang="es-ES" b="0" i="0" dirty="0">
                <a:solidFill>
                  <a:srgbClr val="16191F"/>
                </a:solidFill>
                <a:effectLst/>
                <a:highlight>
                  <a:srgbClr val="FFFFFF"/>
                </a:highlight>
                <a:latin typeface="Amazon Ember"/>
              </a:rPr>
              <a:t>ami-04e5276ebb8451442</a:t>
            </a:r>
            <a:endParaRPr lang="es-ES" dirty="0"/>
          </a:p>
        </p:txBody>
      </p:sp>
      <p:sp>
        <p:nvSpPr>
          <p:cNvPr id="8" name="CuadroTexto 7">
            <a:extLst>
              <a:ext uri="{FF2B5EF4-FFF2-40B4-BE49-F238E27FC236}">
                <a16:creationId xmlns:a16="http://schemas.microsoft.com/office/drawing/2014/main" id="{E26FDEB9-6E5D-D7D8-D312-118E34540FBB}"/>
              </a:ext>
            </a:extLst>
          </p:cNvPr>
          <p:cNvSpPr txBox="1"/>
          <p:nvPr/>
        </p:nvSpPr>
        <p:spPr>
          <a:xfrm>
            <a:off x="7833977" y="4606194"/>
            <a:ext cx="3963522" cy="1477328"/>
          </a:xfrm>
          <a:prstGeom prst="rect">
            <a:avLst/>
          </a:prstGeom>
          <a:noFill/>
        </p:spPr>
        <p:txBody>
          <a:bodyPr wrap="square" rtlCol="0">
            <a:spAutoFit/>
          </a:bodyPr>
          <a:lstStyle/>
          <a:p>
            <a:r>
              <a:rPr lang="es-ES" dirty="0">
                <a:solidFill>
                  <a:srgbClr val="FF0000"/>
                </a:solidFill>
              </a:rPr>
              <a:t>Esa imagen en concreto falla con la cuenta de </a:t>
            </a:r>
            <a:r>
              <a:rPr lang="es-ES" dirty="0" err="1">
                <a:solidFill>
                  <a:srgbClr val="FF0000"/>
                </a:solidFill>
              </a:rPr>
              <a:t>Lab</a:t>
            </a:r>
            <a:r>
              <a:rPr lang="es-ES" dirty="0">
                <a:solidFill>
                  <a:srgbClr val="FF0000"/>
                </a:solidFill>
              </a:rPr>
              <a:t>, para elegir una imagen correcta hemos entrado en la consola y hemos seleccionado la imagen </a:t>
            </a:r>
            <a:r>
              <a:rPr lang="es-ES" dirty="0" err="1">
                <a:solidFill>
                  <a:srgbClr val="FF0000"/>
                </a:solidFill>
              </a:rPr>
              <a:t>ami</a:t>
            </a:r>
            <a:r>
              <a:rPr lang="es-ES" dirty="0">
                <a:solidFill>
                  <a:srgbClr val="FF0000"/>
                </a:solidFill>
              </a:rPr>
              <a:t> de t2.micro </a:t>
            </a:r>
          </a:p>
        </p:txBody>
      </p:sp>
    </p:spTree>
    <p:extLst>
      <p:ext uri="{BB962C8B-B14F-4D97-AF65-F5344CB8AC3E}">
        <p14:creationId xmlns:p14="http://schemas.microsoft.com/office/powerpoint/2010/main" val="3796297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15</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152628" cy="1477328"/>
          </a:xfrm>
          <a:prstGeom prst="rect">
            <a:avLst/>
          </a:prstGeom>
          <a:noFill/>
        </p:spPr>
        <p:txBody>
          <a:bodyPr wrap="square">
            <a:spAutoFit/>
          </a:bodyPr>
          <a:lstStyle/>
          <a:p>
            <a:r>
              <a:rPr lang="es-ES" dirty="0"/>
              <a:t>C)  Obtener el ID (</a:t>
            </a:r>
            <a:r>
              <a:rPr lang="es-ES" dirty="0" err="1"/>
              <a:t>ami-xxxxxx</a:t>
            </a:r>
            <a:r>
              <a:rPr lang="es-ES" dirty="0"/>
              <a:t>) de la última imagen disponible para x86_64 cuya descripción comienza con la cadena Amazon Linux 2023 AMI. Lanzar una primera instancia EC2 usando el ID de esta imagen. Será del tipo t2.micro, usará el grupo de seguridad y las claves obtenidas en los apartados anteriores, y se ubicará en la subred por defecto de la primera zona de disponibilidad (1a). </a:t>
            </a:r>
          </a:p>
          <a:p>
            <a:endParaRPr lang="es-ES" dirty="0"/>
          </a:p>
        </p:txBody>
      </p:sp>
      <p:sp>
        <p:nvSpPr>
          <p:cNvPr id="16" name="CuadroTexto 15">
            <a:extLst>
              <a:ext uri="{FF2B5EF4-FFF2-40B4-BE49-F238E27FC236}">
                <a16:creationId xmlns:a16="http://schemas.microsoft.com/office/drawing/2014/main" id="{EDA9E315-EAB0-8D1F-9FD5-7C4932AED444}"/>
              </a:ext>
            </a:extLst>
          </p:cNvPr>
          <p:cNvSpPr txBox="1"/>
          <p:nvPr/>
        </p:nvSpPr>
        <p:spPr>
          <a:xfrm>
            <a:off x="664233" y="3078287"/>
            <a:ext cx="10442209" cy="646331"/>
          </a:xfrm>
          <a:prstGeom prst="rect">
            <a:avLst/>
          </a:prstGeom>
          <a:noFill/>
        </p:spPr>
        <p:txBody>
          <a:bodyPr wrap="square">
            <a:spAutoFit/>
          </a:bodyPr>
          <a:lstStyle/>
          <a:p>
            <a:r>
              <a:rPr lang="es-ES" dirty="0"/>
              <a:t>Buscar las </a:t>
            </a:r>
            <a:r>
              <a:rPr lang="es-ES" dirty="0" err="1"/>
              <a:t>AMIs</a:t>
            </a:r>
            <a:r>
              <a:rPr lang="es-ES" dirty="0"/>
              <a:t> cuya descripción comienza con “Amazon Linux 2023 AMI” y seleccionará la última según la fecha de creación:</a:t>
            </a:r>
          </a:p>
        </p:txBody>
      </p:sp>
      <p:sp>
        <p:nvSpPr>
          <p:cNvPr id="7" name="CuadroTexto 6">
            <a:extLst>
              <a:ext uri="{FF2B5EF4-FFF2-40B4-BE49-F238E27FC236}">
                <a16:creationId xmlns:a16="http://schemas.microsoft.com/office/drawing/2014/main" id="{3C7BD09D-0A24-3B69-459D-815A468E31F5}"/>
              </a:ext>
            </a:extLst>
          </p:cNvPr>
          <p:cNvSpPr txBox="1"/>
          <p:nvPr/>
        </p:nvSpPr>
        <p:spPr>
          <a:xfrm>
            <a:off x="7833977" y="6082503"/>
            <a:ext cx="2743200" cy="369332"/>
          </a:xfrm>
          <a:prstGeom prst="rect">
            <a:avLst/>
          </a:prstGeom>
          <a:noFill/>
        </p:spPr>
        <p:txBody>
          <a:bodyPr wrap="square">
            <a:spAutoFit/>
          </a:bodyPr>
          <a:lstStyle/>
          <a:p>
            <a:r>
              <a:rPr lang="es-ES" b="0" i="0" dirty="0">
                <a:solidFill>
                  <a:srgbClr val="16191F"/>
                </a:solidFill>
                <a:effectLst/>
                <a:highlight>
                  <a:srgbClr val="FFFFFF"/>
                </a:highlight>
                <a:latin typeface="Amazon Ember"/>
              </a:rPr>
              <a:t>ami-04e5276ebb8451442</a:t>
            </a:r>
            <a:endParaRPr lang="es-ES" dirty="0"/>
          </a:p>
        </p:txBody>
      </p:sp>
      <p:sp>
        <p:nvSpPr>
          <p:cNvPr id="9" name="CuadroTexto 8">
            <a:extLst>
              <a:ext uri="{FF2B5EF4-FFF2-40B4-BE49-F238E27FC236}">
                <a16:creationId xmlns:a16="http://schemas.microsoft.com/office/drawing/2014/main" id="{D67DDFBC-F725-3C06-E741-891F9969CB39}"/>
              </a:ext>
            </a:extLst>
          </p:cNvPr>
          <p:cNvSpPr txBox="1"/>
          <p:nvPr/>
        </p:nvSpPr>
        <p:spPr>
          <a:xfrm>
            <a:off x="664234" y="3916978"/>
            <a:ext cx="11152628" cy="1277273"/>
          </a:xfrm>
          <a:prstGeom prst="rect">
            <a:avLst/>
          </a:prstGeom>
          <a:noFill/>
        </p:spPr>
        <p:txBody>
          <a:bodyPr wrap="square">
            <a:spAutoFit/>
          </a:bodyPr>
          <a:lstStyle/>
          <a:p>
            <a:pPr lvl="0">
              <a:spcAft>
                <a:spcPts val="600"/>
              </a:spcAft>
              <a:buSzPts val="1000"/>
              <a:tabLst>
                <a:tab pos="457200" algn="l"/>
              </a:tabLst>
            </a:pP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La búsqueda hay que hacerla sobre la descripción, no sobre el nombre:</a:t>
            </a:r>
          </a:p>
          <a:p>
            <a:pPr lvl="0">
              <a:spcAft>
                <a:spcPts val="600"/>
              </a:spcAft>
              <a:buSzPts val="1000"/>
              <a:tabLst>
                <a:tab pos="457200" algn="l"/>
              </a:tabLst>
            </a:pP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 </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aws</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 ec2 describe-</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images</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 --</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owners</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 </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amazon</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 --</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filters</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 '</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Name</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state,Values</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available</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 '</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Name</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description,Values</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=Amazon Linux 2023 AMI*x86_64 HVM*' --output </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json</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 | </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jq</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 -r '.</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Images</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 | </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sort_by</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CreationDate</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 | </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last</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a:t>
            </a:r>
            <a:r>
              <a:rPr lang="es-ES" sz="1800" dirty="0" err="1">
                <a:solidFill>
                  <a:srgbClr val="FF0000"/>
                </a:solidFill>
                <a:effectLst/>
                <a:latin typeface="Aptos" panose="020B0004020202020204" pitchFamily="34" charset="0"/>
                <a:ea typeface="Times New Roman" panose="02020603050405020304" pitchFamily="18" charset="0"/>
                <a:cs typeface="Aptos" panose="020B0004020202020204" pitchFamily="34" charset="0"/>
              </a:rPr>
              <a:t>ImageId</a:t>
            </a:r>
            <a:r>
              <a:rPr lang="es-ES" sz="1800" dirty="0">
                <a:solidFill>
                  <a:srgbClr val="FF0000"/>
                </a:solidFill>
                <a:effectLst/>
                <a:latin typeface="Aptos" panose="020B0004020202020204" pitchFamily="34" charset="0"/>
                <a:ea typeface="Times New Roman" panose="02020603050405020304" pitchFamily="18" charset="0"/>
                <a:cs typeface="Aptos" panose="020B0004020202020204" pitchFamily="34" charset="0"/>
              </a:rPr>
              <a:t>'</a:t>
            </a:r>
            <a:endParaRPr lang="es-ES" sz="1800" dirty="0">
              <a:solidFill>
                <a:srgbClr val="FF0000"/>
              </a:solidFill>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720188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16</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152628" cy="1477328"/>
          </a:xfrm>
          <a:prstGeom prst="rect">
            <a:avLst/>
          </a:prstGeom>
          <a:noFill/>
        </p:spPr>
        <p:txBody>
          <a:bodyPr wrap="square">
            <a:spAutoFit/>
          </a:bodyPr>
          <a:lstStyle/>
          <a:p>
            <a:r>
              <a:rPr lang="es-ES" dirty="0"/>
              <a:t>C)  Obtener el ID (</a:t>
            </a:r>
            <a:r>
              <a:rPr lang="es-ES" dirty="0" err="1"/>
              <a:t>ami-xxxxxx</a:t>
            </a:r>
            <a:r>
              <a:rPr lang="es-ES" dirty="0"/>
              <a:t>) de la última imagen disponible para x86_64 cuya descripción comienza con la cadena Amazon Linux 2023 AMI. Lanzar una primera instancia EC2 usando el ID de esta imagen. Será del tipo t2.micro, usará el grupo de seguridad y las claves obtenidas en los apartados anteriores, y se ubicará en la subred por defecto de la primera zona de disponibilidad (1a). </a:t>
            </a:r>
          </a:p>
          <a:p>
            <a:endParaRPr lang="es-ES" dirty="0"/>
          </a:p>
        </p:txBody>
      </p:sp>
      <p:sp>
        <p:nvSpPr>
          <p:cNvPr id="20" name="CuadroTexto 19">
            <a:extLst>
              <a:ext uri="{FF2B5EF4-FFF2-40B4-BE49-F238E27FC236}">
                <a16:creationId xmlns:a16="http://schemas.microsoft.com/office/drawing/2014/main" id="{3FF1E547-277D-659D-FBB1-B17BDF75AB5D}"/>
              </a:ext>
            </a:extLst>
          </p:cNvPr>
          <p:cNvSpPr txBox="1"/>
          <p:nvPr/>
        </p:nvSpPr>
        <p:spPr>
          <a:xfrm>
            <a:off x="837028" y="3054911"/>
            <a:ext cx="10979834" cy="646331"/>
          </a:xfrm>
          <a:prstGeom prst="rect">
            <a:avLst/>
          </a:prstGeom>
          <a:noFill/>
        </p:spPr>
        <p:txBody>
          <a:bodyPr wrap="square">
            <a:spAutoFit/>
          </a:bodyPr>
          <a:lstStyle/>
          <a:p>
            <a:r>
              <a:rPr lang="es-ES" dirty="0"/>
              <a:t>Primero averiguamos la </a:t>
            </a:r>
            <a:r>
              <a:rPr lang="es-ES" dirty="0" err="1"/>
              <a:t>subnet</a:t>
            </a:r>
            <a:r>
              <a:rPr lang="es-ES" dirty="0"/>
              <a:t> de la zona de disponibilidad y la región:</a:t>
            </a:r>
          </a:p>
          <a:p>
            <a:r>
              <a:rPr lang="es-ES" dirty="0">
                <a:solidFill>
                  <a:srgbClr val="00B050"/>
                </a:solidFill>
              </a:rPr>
              <a:t>$ </a:t>
            </a:r>
            <a:r>
              <a:rPr lang="es-ES" dirty="0" err="1">
                <a:solidFill>
                  <a:srgbClr val="00B050"/>
                </a:solidFill>
              </a:rPr>
              <a:t>aws</a:t>
            </a:r>
            <a:r>
              <a:rPr lang="es-ES" dirty="0">
                <a:solidFill>
                  <a:srgbClr val="00B050"/>
                </a:solidFill>
              </a:rPr>
              <a:t> ec2 describe-</a:t>
            </a:r>
            <a:r>
              <a:rPr lang="es-ES" dirty="0" err="1">
                <a:solidFill>
                  <a:srgbClr val="00B050"/>
                </a:solidFill>
              </a:rPr>
              <a:t>subnets</a:t>
            </a:r>
            <a:r>
              <a:rPr lang="es-ES" dirty="0">
                <a:solidFill>
                  <a:srgbClr val="00B050"/>
                </a:solidFill>
              </a:rPr>
              <a:t>					$ </a:t>
            </a:r>
            <a:r>
              <a:rPr lang="es-ES" dirty="0" err="1">
                <a:solidFill>
                  <a:srgbClr val="00B050"/>
                </a:solidFill>
              </a:rPr>
              <a:t>aws</a:t>
            </a:r>
            <a:r>
              <a:rPr lang="es-ES" dirty="0">
                <a:solidFill>
                  <a:srgbClr val="00B050"/>
                </a:solidFill>
              </a:rPr>
              <a:t> ec2 describe-</a:t>
            </a:r>
            <a:r>
              <a:rPr lang="es-ES" dirty="0" err="1">
                <a:solidFill>
                  <a:srgbClr val="00B050"/>
                </a:solidFill>
              </a:rPr>
              <a:t>regions</a:t>
            </a:r>
            <a:r>
              <a:rPr lang="es-ES" dirty="0">
                <a:solidFill>
                  <a:srgbClr val="00B050"/>
                </a:solidFill>
              </a:rPr>
              <a:t> us-east-1</a:t>
            </a:r>
            <a:endParaRPr lang="en-US" dirty="0">
              <a:solidFill>
                <a:srgbClr val="00B050"/>
              </a:solidFill>
            </a:endParaRPr>
          </a:p>
        </p:txBody>
      </p:sp>
      <p:pic>
        <p:nvPicPr>
          <p:cNvPr id="7" name="Imagen 6">
            <a:extLst>
              <a:ext uri="{FF2B5EF4-FFF2-40B4-BE49-F238E27FC236}">
                <a16:creationId xmlns:a16="http://schemas.microsoft.com/office/drawing/2014/main" id="{8CFDA376-A3AD-DD07-1448-ED3D7896EC49}"/>
              </a:ext>
            </a:extLst>
          </p:cNvPr>
          <p:cNvPicPr>
            <a:picLocks noChangeAspect="1"/>
          </p:cNvPicPr>
          <p:nvPr/>
        </p:nvPicPr>
        <p:blipFill>
          <a:blip r:embed="rId3"/>
          <a:stretch>
            <a:fillRect/>
          </a:stretch>
        </p:blipFill>
        <p:spPr>
          <a:xfrm>
            <a:off x="954259" y="3701242"/>
            <a:ext cx="6168682" cy="2443688"/>
          </a:xfrm>
          <a:prstGeom prst="rect">
            <a:avLst/>
          </a:prstGeom>
        </p:spPr>
      </p:pic>
      <p:sp>
        <p:nvSpPr>
          <p:cNvPr id="8" name="CuadroTexto 7">
            <a:extLst>
              <a:ext uri="{FF2B5EF4-FFF2-40B4-BE49-F238E27FC236}">
                <a16:creationId xmlns:a16="http://schemas.microsoft.com/office/drawing/2014/main" id="{9A1386F3-1466-782C-AC67-82AABE877AD1}"/>
              </a:ext>
            </a:extLst>
          </p:cNvPr>
          <p:cNvSpPr txBox="1"/>
          <p:nvPr/>
        </p:nvSpPr>
        <p:spPr>
          <a:xfrm>
            <a:off x="1549205" y="6171684"/>
            <a:ext cx="3332285" cy="369332"/>
          </a:xfrm>
          <a:prstGeom prst="rect">
            <a:avLst/>
          </a:prstGeom>
          <a:noFill/>
        </p:spPr>
        <p:txBody>
          <a:bodyPr wrap="square">
            <a:spAutoFit/>
          </a:bodyPr>
          <a:lstStyle/>
          <a:p>
            <a:r>
              <a:rPr lang="es-ES" dirty="0"/>
              <a:t>subnet-0096e44e33f1d04e8</a:t>
            </a:r>
          </a:p>
        </p:txBody>
      </p:sp>
      <p:pic>
        <p:nvPicPr>
          <p:cNvPr id="11" name="Imagen 10">
            <a:extLst>
              <a:ext uri="{FF2B5EF4-FFF2-40B4-BE49-F238E27FC236}">
                <a16:creationId xmlns:a16="http://schemas.microsoft.com/office/drawing/2014/main" id="{B7BEBE91-2B33-CD3F-36ED-AD2895C34814}"/>
              </a:ext>
            </a:extLst>
          </p:cNvPr>
          <p:cNvPicPr>
            <a:picLocks noChangeAspect="1"/>
          </p:cNvPicPr>
          <p:nvPr/>
        </p:nvPicPr>
        <p:blipFill>
          <a:blip r:embed="rId4"/>
          <a:stretch>
            <a:fillRect/>
          </a:stretch>
        </p:blipFill>
        <p:spPr>
          <a:xfrm>
            <a:off x="7318481" y="4494024"/>
            <a:ext cx="4575753" cy="903043"/>
          </a:xfrm>
          <a:prstGeom prst="rect">
            <a:avLst/>
          </a:prstGeom>
        </p:spPr>
      </p:pic>
    </p:spTree>
    <p:extLst>
      <p:ext uri="{BB962C8B-B14F-4D97-AF65-F5344CB8AC3E}">
        <p14:creationId xmlns:p14="http://schemas.microsoft.com/office/powerpoint/2010/main" val="1939728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17</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152628" cy="1477328"/>
          </a:xfrm>
          <a:prstGeom prst="rect">
            <a:avLst/>
          </a:prstGeom>
          <a:noFill/>
        </p:spPr>
        <p:txBody>
          <a:bodyPr wrap="square">
            <a:spAutoFit/>
          </a:bodyPr>
          <a:lstStyle/>
          <a:p>
            <a:r>
              <a:rPr lang="es-ES" dirty="0"/>
              <a:t>C)  Obtener el ID (</a:t>
            </a:r>
            <a:r>
              <a:rPr lang="es-ES" dirty="0" err="1"/>
              <a:t>ami-xxxxxx</a:t>
            </a:r>
            <a:r>
              <a:rPr lang="es-ES" dirty="0"/>
              <a:t>) de la última imagen disponible para x86_64 cuya descripción comienza con la cadena Amazon Linux 2023 AMI. Lanzar una primera instancia EC2 usando el ID de esta imagen. Será del tipo t2.micro, usará el grupo de seguridad y las claves obtenidas en los apartados anteriores, y se ubicará en la subred por defecto de la primera zona de disponibilidad (1a). </a:t>
            </a:r>
          </a:p>
          <a:p>
            <a:endParaRPr lang="es-ES" dirty="0"/>
          </a:p>
        </p:txBody>
      </p:sp>
      <p:sp>
        <p:nvSpPr>
          <p:cNvPr id="20" name="CuadroTexto 19">
            <a:extLst>
              <a:ext uri="{FF2B5EF4-FFF2-40B4-BE49-F238E27FC236}">
                <a16:creationId xmlns:a16="http://schemas.microsoft.com/office/drawing/2014/main" id="{3FF1E547-277D-659D-FBB1-B17BDF75AB5D}"/>
              </a:ext>
            </a:extLst>
          </p:cNvPr>
          <p:cNvSpPr txBox="1"/>
          <p:nvPr/>
        </p:nvSpPr>
        <p:spPr>
          <a:xfrm>
            <a:off x="837028" y="3036348"/>
            <a:ext cx="6168682" cy="369332"/>
          </a:xfrm>
          <a:prstGeom prst="rect">
            <a:avLst/>
          </a:prstGeom>
          <a:noFill/>
        </p:spPr>
        <p:txBody>
          <a:bodyPr wrap="square">
            <a:spAutoFit/>
          </a:bodyPr>
          <a:lstStyle/>
          <a:p>
            <a:r>
              <a:rPr lang="es-ES" dirty="0"/>
              <a:t>Lanzamos la instancia </a:t>
            </a:r>
            <a:endParaRPr lang="en-US" dirty="0"/>
          </a:p>
        </p:txBody>
      </p:sp>
      <p:sp>
        <p:nvSpPr>
          <p:cNvPr id="14" name="CuadroTexto 13">
            <a:extLst>
              <a:ext uri="{FF2B5EF4-FFF2-40B4-BE49-F238E27FC236}">
                <a16:creationId xmlns:a16="http://schemas.microsoft.com/office/drawing/2014/main" id="{4B71121F-ADE9-A3E4-39D3-7618A7AF88D2}"/>
              </a:ext>
            </a:extLst>
          </p:cNvPr>
          <p:cNvSpPr txBox="1"/>
          <p:nvPr/>
        </p:nvSpPr>
        <p:spPr>
          <a:xfrm>
            <a:off x="882748" y="4363838"/>
            <a:ext cx="6094826" cy="369332"/>
          </a:xfrm>
          <a:prstGeom prst="rect">
            <a:avLst/>
          </a:prstGeom>
          <a:noFill/>
        </p:spPr>
        <p:txBody>
          <a:bodyPr wrap="square">
            <a:spAutoFit/>
          </a:bodyPr>
          <a:lstStyle/>
          <a:p>
            <a:r>
              <a:rPr lang="es-ES" dirty="0"/>
              <a:t>"i-058372ee5476e0bd6"</a:t>
            </a:r>
          </a:p>
        </p:txBody>
      </p:sp>
      <p:sp>
        <p:nvSpPr>
          <p:cNvPr id="16" name="CuadroTexto 15">
            <a:extLst>
              <a:ext uri="{FF2B5EF4-FFF2-40B4-BE49-F238E27FC236}">
                <a16:creationId xmlns:a16="http://schemas.microsoft.com/office/drawing/2014/main" id="{265B4B03-350C-9095-3E3C-F9195BF4252F}"/>
              </a:ext>
            </a:extLst>
          </p:cNvPr>
          <p:cNvSpPr txBox="1"/>
          <p:nvPr/>
        </p:nvSpPr>
        <p:spPr>
          <a:xfrm>
            <a:off x="4222067" y="4780793"/>
            <a:ext cx="7510388" cy="1200329"/>
          </a:xfrm>
          <a:prstGeom prst="rect">
            <a:avLst/>
          </a:prstGeom>
          <a:noFill/>
        </p:spPr>
        <p:txBody>
          <a:bodyPr wrap="square">
            <a:spAutoFit/>
          </a:bodyPr>
          <a:lstStyle/>
          <a:p>
            <a:r>
              <a:rPr lang="es-ES" dirty="0" err="1">
                <a:solidFill>
                  <a:srgbClr val="00B050"/>
                </a:solidFill>
              </a:rPr>
              <a:t>aws</a:t>
            </a:r>
            <a:r>
              <a:rPr lang="es-ES" dirty="0">
                <a:solidFill>
                  <a:srgbClr val="00B050"/>
                </a:solidFill>
              </a:rPr>
              <a:t> ec2 run-</a:t>
            </a:r>
            <a:r>
              <a:rPr lang="es-ES" dirty="0" err="1">
                <a:solidFill>
                  <a:srgbClr val="00B050"/>
                </a:solidFill>
              </a:rPr>
              <a:t>instances</a:t>
            </a:r>
            <a:r>
              <a:rPr lang="es-ES" dirty="0">
                <a:solidFill>
                  <a:srgbClr val="00B050"/>
                </a:solidFill>
              </a:rPr>
              <a:t> --</a:t>
            </a:r>
            <a:r>
              <a:rPr lang="es-ES" dirty="0" err="1">
                <a:solidFill>
                  <a:srgbClr val="00B050"/>
                </a:solidFill>
              </a:rPr>
              <a:t>image</a:t>
            </a:r>
            <a:r>
              <a:rPr lang="es-ES" dirty="0">
                <a:solidFill>
                  <a:srgbClr val="00B050"/>
                </a:solidFill>
              </a:rPr>
              <a:t>-id ami-04e5276ebb8451442 --</a:t>
            </a:r>
            <a:r>
              <a:rPr lang="es-ES" dirty="0" err="1">
                <a:solidFill>
                  <a:srgbClr val="00B050"/>
                </a:solidFill>
              </a:rPr>
              <a:t>count</a:t>
            </a:r>
            <a:r>
              <a:rPr lang="es-ES" dirty="0">
                <a:solidFill>
                  <a:srgbClr val="00B050"/>
                </a:solidFill>
              </a:rPr>
              <a:t> 1 --</a:t>
            </a:r>
            <a:r>
              <a:rPr lang="es-ES" dirty="0" err="1">
                <a:solidFill>
                  <a:srgbClr val="00B050"/>
                </a:solidFill>
              </a:rPr>
              <a:t>instance-type</a:t>
            </a:r>
            <a:r>
              <a:rPr lang="es-ES" dirty="0">
                <a:solidFill>
                  <a:srgbClr val="00B050"/>
                </a:solidFill>
              </a:rPr>
              <a:t> t2.micro --</a:t>
            </a:r>
            <a:r>
              <a:rPr lang="es-ES" dirty="0" err="1">
                <a:solidFill>
                  <a:srgbClr val="00B050"/>
                </a:solidFill>
              </a:rPr>
              <a:t>key-name</a:t>
            </a:r>
            <a:r>
              <a:rPr lang="es-ES" dirty="0">
                <a:solidFill>
                  <a:srgbClr val="00B050"/>
                </a:solidFill>
              </a:rPr>
              <a:t> CEU-</a:t>
            </a:r>
            <a:r>
              <a:rPr lang="es-ES" dirty="0" err="1">
                <a:solidFill>
                  <a:srgbClr val="00B050"/>
                </a:solidFill>
              </a:rPr>
              <a:t>Keys</a:t>
            </a:r>
            <a:r>
              <a:rPr lang="es-ES" dirty="0">
                <a:solidFill>
                  <a:srgbClr val="00B050"/>
                </a:solidFill>
              </a:rPr>
              <a:t> --</a:t>
            </a:r>
            <a:r>
              <a:rPr lang="es-ES" dirty="0" err="1">
                <a:solidFill>
                  <a:srgbClr val="00B050"/>
                </a:solidFill>
              </a:rPr>
              <a:t>security-group-ids</a:t>
            </a:r>
            <a:r>
              <a:rPr lang="es-ES" dirty="0">
                <a:solidFill>
                  <a:srgbClr val="00B050"/>
                </a:solidFill>
              </a:rPr>
              <a:t> sg-0d9f0888a02ec59f4 --</a:t>
            </a:r>
            <a:r>
              <a:rPr lang="es-ES" dirty="0" err="1">
                <a:solidFill>
                  <a:srgbClr val="00B050"/>
                </a:solidFill>
              </a:rPr>
              <a:t>placement</a:t>
            </a:r>
            <a:r>
              <a:rPr lang="es-ES" dirty="0">
                <a:solidFill>
                  <a:srgbClr val="00B050"/>
                </a:solidFill>
              </a:rPr>
              <a:t> </a:t>
            </a:r>
            <a:r>
              <a:rPr lang="es-ES" dirty="0" err="1">
                <a:solidFill>
                  <a:srgbClr val="00B050"/>
                </a:solidFill>
              </a:rPr>
              <a:t>AvailabilityZone</a:t>
            </a:r>
            <a:r>
              <a:rPr lang="es-ES" dirty="0">
                <a:solidFill>
                  <a:srgbClr val="00B050"/>
                </a:solidFill>
              </a:rPr>
              <a:t>=us-east-1a --</a:t>
            </a:r>
            <a:r>
              <a:rPr lang="es-ES" dirty="0" err="1">
                <a:solidFill>
                  <a:srgbClr val="00B050"/>
                </a:solidFill>
              </a:rPr>
              <a:t>query</a:t>
            </a:r>
            <a:r>
              <a:rPr lang="es-ES" dirty="0">
                <a:solidFill>
                  <a:srgbClr val="00B050"/>
                </a:solidFill>
              </a:rPr>
              <a:t> '</a:t>
            </a:r>
            <a:r>
              <a:rPr lang="es-ES" dirty="0" err="1">
                <a:solidFill>
                  <a:srgbClr val="00B050"/>
                </a:solidFill>
              </a:rPr>
              <a:t>Instances</a:t>
            </a:r>
            <a:r>
              <a:rPr lang="es-ES" dirty="0">
                <a:solidFill>
                  <a:srgbClr val="00B050"/>
                </a:solidFill>
              </a:rPr>
              <a:t>[0].</a:t>
            </a:r>
            <a:r>
              <a:rPr lang="es-ES" dirty="0" err="1">
                <a:solidFill>
                  <a:srgbClr val="00B050"/>
                </a:solidFill>
              </a:rPr>
              <a:t>InstanceId</a:t>
            </a:r>
            <a:r>
              <a:rPr lang="es-ES" dirty="0">
                <a:solidFill>
                  <a:srgbClr val="00B050"/>
                </a:solidFill>
              </a:rPr>
              <a:t>' --</a:t>
            </a:r>
            <a:r>
              <a:rPr lang="es-ES" dirty="0" err="1">
                <a:solidFill>
                  <a:srgbClr val="00B050"/>
                </a:solidFill>
              </a:rPr>
              <a:t>region</a:t>
            </a:r>
            <a:r>
              <a:rPr lang="es-ES" dirty="0">
                <a:solidFill>
                  <a:srgbClr val="00B050"/>
                </a:solidFill>
              </a:rPr>
              <a:t> us-east-1</a:t>
            </a:r>
          </a:p>
        </p:txBody>
      </p:sp>
      <p:pic>
        <p:nvPicPr>
          <p:cNvPr id="18" name="Imagen 17">
            <a:extLst>
              <a:ext uri="{FF2B5EF4-FFF2-40B4-BE49-F238E27FC236}">
                <a16:creationId xmlns:a16="http://schemas.microsoft.com/office/drawing/2014/main" id="{C8C1B5D4-168D-00A3-7A2F-703E91E2A0E8}"/>
              </a:ext>
            </a:extLst>
          </p:cNvPr>
          <p:cNvPicPr>
            <a:picLocks noChangeAspect="1"/>
          </p:cNvPicPr>
          <p:nvPr/>
        </p:nvPicPr>
        <p:blipFill>
          <a:blip r:embed="rId3"/>
          <a:stretch>
            <a:fillRect/>
          </a:stretch>
        </p:blipFill>
        <p:spPr>
          <a:xfrm>
            <a:off x="882748" y="3429000"/>
            <a:ext cx="10081846" cy="844995"/>
          </a:xfrm>
          <a:prstGeom prst="rect">
            <a:avLst/>
          </a:prstGeom>
        </p:spPr>
      </p:pic>
    </p:spTree>
    <p:extLst>
      <p:ext uri="{BB962C8B-B14F-4D97-AF65-F5344CB8AC3E}">
        <p14:creationId xmlns:p14="http://schemas.microsoft.com/office/powerpoint/2010/main" val="2965200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18</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152628" cy="1200329"/>
          </a:xfrm>
          <a:prstGeom prst="rect">
            <a:avLst/>
          </a:prstGeom>
          <a:noFill/>
        </p:spPr>
        <p:txBody>
          <a:bodyPr wrap="square">
            <a:spAutoFit/>
          </a:bodyPr>
          <a:lstStyle/>
          <a:p>
            <a:r>
              <a:rPr lang="es-ES" dirty="0"/>
              <a:t>D) Verificar que se cuenta con una nueva instancia iniciada y obtener su dirección IP pública (elástica) asociada. A continuación, abrir una sesión SSH usando la clave privada y el usuario predeterminado de definido en la AMI (ec2-user en esta imagen). </a:t>
            </a:r>
          </a:p>
          <a:p>
            <a:endParaRPr lang="es-ES" dirty="0"/>
          </a:p>
        </p:txBody>
      </p:sp>
      <p:sp>
        <p:nvSpPr>
          <p:cNvPr id="7" name="CuadroTexto 6">
            <a:extLst>
              <a:ext uri="{FF2B5EF4-FFF2-40B4-BE49-F238E27FC236}">
                <a16:creationId xmlns:a16="http://schemas.microsoft.com/office/drawing/2014/main" id="{D4800AC8-224F-1C8E-6AD6-4CD85647D384}"/>
              </a:ext>
            </a:extLst>
          </p:cNvPr>
          <p:cNvSpPr txBox="1"/>
          <p:nvPr/>
        </p:nvSpPr>
        <p:spPr>
          <a:xfrm>
            <a:off x="463062" y="4654670"/>
            <a:ext cx="11353800" cy="369332"/>
          </a:xfrm>
          <a:prstGeom prst="rect">
            <a:avLst/>
          </a:prstGeom>
          <a:noFill/>
        </p:spPr>
        <p:txBody>
          <a:bodyPr wrap="square">
            <a:spAutoFit/>
          </a:bodyPr>
          <a:lstStyle/>
          <a:p>
            <a:r>
              <a:rPr lang="es-ES" dirty="0">
                <a:solidFill>
                  <a:srgbClr val="00B050"/>
                </a:solidFill>
              </a:rPr>
              <a:t>$ </a:t>
            </a:r>
            <a:r>
              <a:rPr lang="es-ES" dirty="0" err="1">
                <a:solidFill>
                  <a:srgbClr val="00B050"/>
                </a:solidFill>
              </a:rPr>
              <a:t>aws</a:t>
            </a:r>
            <a:r>
              <a:rPr lang="es-ES" dirty="0">
                <a:solidFill>
                  <a:srgbClr val="00B050"/>
                </a:solidFill>
              </a:rPr>
              <a:t> ec2 describe-</a:t>
            </a:r>
            <a:r>
              <a:rPr lang="es-ES" dirty="0" err="1">
                <a:solidFill>
                  <a:srgbClr val="00B050"/>
                </a:solidFill>
              </a:rPr>
              <a:t>instances</a:t>
            </a:r>
            <a:r>
              <a:rPr lang="es-ES" dirty="0">
                <a:solidFill>
                  <a:srgbClr val="00B050"/>
                </a:solidFill>
              </a:rPr>
              <a:t> --</a:t>
            </a:r>
            <a:r>
              <a:rPr lang="es-ES" dirty="0" err="1">
                <a:solidFill>
                  <a:srgbClr val="00B050"/>
                </a:solidFill>
              </a:rPr>
              <a:t>query</a:t>
            </a:r>
            <a:r>
              <a:rPr lang="es-ES" dirty="0">
                <a:solidFill>
                  <a:srgbClr val="00B050"/>
                </a:solidFill>
              </a:rPr>
              <a:t> '</a:t>
            </a:r>
            <a:r>
              <a:rPr lang="es-ES" dirty="0" err="1">
                <a:solidFill>
                  <a:srgbClr val="00B050"/>
                </a:solidFill>
              </a:rPr>
              <a:t>Reservations</a:t>
            </a:r>
            <a:r>
              <a:rPr lang="es-ES" dirty="0">
                <a:solidFill>
                  <a:srgbClr val="00B050"/>
                </a:solidFill>
              </a:rPr>
              <a:t>[*].</a:t>
            </a:r>
            <a:r>
              <a:rPr lang="es-ES" dirty="0" err="1">
                <a:solidFill>
                  <a:srgbClr val="00B050"/>
                </a:solidFill>
              </a:rPr>
              <a:t>Instances</a:t>
            </a:r>
            <a:r>
              <a:rPr lang="es-ES" dirty="0">
                <a:solidFill>
                  <a:srgbClr val="00B050"/>
                </a:solidFill>
              </a:rPr>
              <a:t>[*].[</a:t>
            </a:r>
            <a:r>
              <a:rPr lang="es-ES" dirty="0" err="1">
                <a:solidFill>
                  <a:srgbClr val="00B050"/>
                </a:solidFill>
              </a:rPr>
              <a:t>InstanceId</a:t>
            </a:r>
            <a:r>
              <a:rPr lang="es-ES" dirty="0">
                <a:solidFill>
                  <a:srgbClr val="00B050"/>
                </a:solidFill>
              </a:rPr>
              <a:t>, </a:t>
            </a:r>
            <a:r>
              <a:rPr lang="es-ES" dirty="0" err="1">
                <a:solidFill>
                  <a:srgbClr val="00B050"/>
                </a:solidFill>
              </a:rPr>
              <a:t>PublicIpAddress</a:t>
            </a:r>
            <a:r>
              <a:rPr lang="es-ES" dirty="0">
                <a:solidFill>
                  <a:srgbClr val="00B050"/>
                </a:solidFill>
              </a:rPr>
              <a:t>]' --output </a:t>
            </a:r>
            <a:r>
              <a:rPr lang="es-ES" dirty="0" err="1">
                <a:solidFill>
                  <a:srgbClr val="00B050"/>
                </a:solidFill>
              </a:rPr>
              <a:t>text</a:t>
            </a:r>
            <a:endParaRPr lang="es-ES" dirty="0">
              <a:solidFill>
                <a:srgbClr val="00B050"/>
              </a:solidFill>
            </a:endParaRPr>
          </a:p>
        </p:txBody>
      </p:sp>
      <p:pic>
        <p:nvPicPr>
          <p:cNvPr id="9" name="Imagen 8">
            <a:extLst>
              <a:ext uri="{FF2B5EF4-FFF2-40B4-BE49-F238E27FC236}">
                <a16:creationId xmlns:a16="http://schemas.microsoft.com/office/drawing/2014/main" id="{3A104E1C-AB25-87CA-D635-B48061244703}"/>
              </a:ext>
            </a:extLst>
          </p:cNvPr>
          <p:cNvPicPr>
            <a:picLocks noChangeAspect="1"/>
          </p:cNvPicPr>
          <p:nvPr/>
        </p:nvPicPr>
        <p:blipFill>
          <a:blip r:embed="rId3"/>
          <a:stretch>
            <a:fillRect/>
          </a:stretch>
        </p:blipFill>
        <p:spPr>
          <a:xfrm>
            <a:off x="607610" y="3221796"/>
            <a:ext cx="11209252" cy="1177119"/>
          </a:xfrm>
          <a:prstGeom prst="rect">
            <a:avLst/>
          </a:prstGeom>
        </p:spPr>
      </p:pic>
      <p:sp>
        <p:nvSpPr>
          <p:cNvPr id="11" name="CuadroTexto 10">
            <a:extLst>
              <a:ext uri="{FF2B5EF4-FFF2-40B4-BE49-F238E27FC236}">
                <a16:creationId xmlns:a16="http://schemas.microsoft.com/office/drawing/2014/main" id="{0D873F0C-DE51-83D1-DDC4-C6273D4B2EE9}"/>
              </a:ext>
            </a:extLst>
          </p:cNvPr>
          <p:cNvSpPr txBox="1"/>
          <p:nvPr/>
        </p:nvSpPr>
        <p:spPr>
          <a:xfrm>
            <a:off x="4044463" y="3676623"/>
            <a:ext cx="3437144" cy="338554"/>
          </a:xfrm>
          <a:prstGeom prst="rect">
            <a:avLst/>
          </a:prstGeom>
          <a:noFill/>
        </p:spPr>
        <p:txBody>
          <a:bodyPr wrap="square">
            <a:spAutoFit/>
          </a:bodyPr>
          <a:lstStyle/>
          <a:p>
            <a:r>
              <a:rPr lang="es-ES" sz="1600" dirty="0">
                <a:solidFill>
                  <a:srgbClr val="FF0000"/>
                </a:solidFill>
              </a:rPr>
              <a:t>Instancias de pruebas terminadas </a:t>
            </a:r>
          </a:p>
        </p:txBody>
      </p:sp>
      <p:sp>
        <p:nvSpPr>
          <p:cNvPr id="13" name="CuadroTexto 12">
            <a:extLst>
              <a:ext uri="{FF2B5EF4-FFF2-40B4-BE49-F238E27FC236}">
                <a16:creationId xmlns:a16="http://schemas.microsoft.com/office/drawing/2014/main" id="{2DBE3662-3C15-7826-642A-D66D61FEDBF5}"/>
              </a:ext>
            </a:extLst>
          </p:cNvPr>
          <p:cNvSpPr txBox="1"/>
          <p:nvPr/>
        </p:nvSpPr>
        <p:spPr>
          <a:xfrm>
            <a:off x="5019823" y="4045955"/>
            <a:ext cx="3437144" cy="338554"/>
          </a:xfrm>
          <a:prstGeom prst="rect">
            <a:avLst/>
          </a:prstGeom>
          <a:noFill/>
        </p:spPr>
        <p:txBody>
          <a:bodyPr wrap="square">
            <a:spAutoFit/>
          </a:bodyPr>
          <a:lstStyle/>
          <a:p>
            <a:r>
              <a:rPr lang="es-ES" sz="1600" dirty="0">
                <a:solidFill>
                  <a:srgbClr val="FF0000"/>
                </a:solidFill>
              </a:rPr>
              <a:t>IP Pública de nuestra instancia </a:t>
            </a:r>
          </a:p>
        </p:txBody>
      </p:sp>
      <p:sp>
        <p:nvSpPr>
          <p:cNvPr id="2" name="CuadroTexto 1">
            <a:extLst>
              <a:ext uri="{FF2B5EF4-FFF2-40B4-BE49-F238E27FC236}">
                <a16:creationId xmlns:a16="http://schemas.microsoft.com/office/drawing/2014/main" id="{17960C48-F368-026D-1CDE-94E4450862E6}"/>
              </a:ext>
            </a:extLst>
          </p:cNvPr>
          <p:cNvSpPr txBox="1"/>
          <p:nvPr/>
        </p:nvSpPr>
        <p:spPr>
          <a:xfrm>
            <a:off x="563648" y="2807152"/>
            <a:ext cx="11353800" cy="369332"/>
          </a:xfrm>
          <a:prstGeom prst="rect">
            <a:avLst/>
          </a:prstGeom>
          <a:noFill/>
        </p:spPr>
        <p:txBody>
          <a:bodyPr wrap="square">
            <a:spAutoFit/>
          </a:bodyPr>
          <a:lstStyle/>
          <a:p>
            <a:r>
              <a:rPr lang="es-ES" dirty="0"/>
              <a:t>Verificar instancias:</a:t>
            </a:r>
          </a:p>
        </p:txBody>
      </p:sp>
    </p:spTree>
    <p:extLst>
      <p:ext uri="{BB962C8B-B14F-4D97-AF65-F5344CB8AC3E}">
        <p14:creationId xmlns:p14="http://schemas.microsoft.com/office/powerpoint/2010/main" val="2140340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19</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152628" cy="1200329"/>
          </a:xfrm>
          <a:prstGeom prst="rect">
            <a:avLst/>
          </a:prstGeom>
          <a:noFill/>
        </p:spPr>
        <p:txBody>
          <a:bodyPr wrap="square">
            <a:spAutoFit/>
          </a:bodyPr>
          <a:lstStyle/>
          <a:p>
            <a:r>
              <a:rPr lang="es-ES" dirty="0"/>
              <a:t>D) Verificar que se cuenta con una nueva instancia iniciada y obtener su dirección IP pública (elástica) asociada. A continuación, abrir una sesión SSH usando la clave privada y el usuario predeterminado de definido en la AMI (ec2-user en esta imagen). </a:t>
            </a:r>
          </a:p>
          <a:p>
            <a:endParaRPr lang="es-ES" dirty="0"/>
          </a:p>
        </p:txBody>
      </p:sp>
      <p:pic>
        <p:nvPicPr>
          <p:cNvPr id="8" name="Imagen 7">
            <a:extLst>
              <a:ext uri="{FF2B5EF4-FFF2-40B4-BE49-F238E27FC236}">
                <a16:creationId xmlns:a16="http://schemas.microsoft.com/office/drawing/2014/main" id="{64FA7C3D-919C-9531-3045-B3B654027946}"/>
              </a:ext>
            </a:extLst>
          </p:cNvPr>
          <p:cNvPicPr>
            <a:picLocks noChangeAspect="1"/>
          </p:cNvPicPr>
          <p:nvPr/>
        </p:nvPicPr>
        <p:blipFill>
          <a:blip r:embed="rId3"/>
          <a:stretch>
            <a:fillRect/>
          </a:stretch>
        </p:blipFill>
        <p:spPr>
          <a:xfrm>
            <a:off x="1800665" y="3055989"/>
            <a:ext cx="8330418" cy="3317329"/>
          </a:xfrm>
          <a:prstGeom prst="rect">
            <a:avLst/>
          </a:prstGeom>
        </p:spPr>
      </p:pic>
      <p:sp>
        <p:nvSpPr>
          <p:cNvPr id="2" name="CuadroTexto 1">
            <a:extLst>
              <a:ext uri="{FF2B5EF4-FFF2-40B4-BE49-F238E27FC236}">
                <a16:creationId xmlns:a16="http://schemas.microsoft.com/office/drawing/2014/main" id="{A8CE6397-F97C-1B0C-5854-CB9D7E47BD80}"/>
              </a:ext>
            </a:extLst>
          </p:cNvPr>
          <p:cNvSpPr txBox="1"/>
          <p:nvPr/>
        </p:nvSpPr>
        <p:spPr>
          <a:xfrm>
            <a:off x="1800665" y="2604171"/>
            <a:ext cx="8173329" cy="369332"/>
          </a:xfrm>
          <a:prstGeom prst="rect">
            <a:avLst/>
          </a:prstGeom>
          <a:noFill/>
        </p:spPr>
        <p:txBody>
          <a:bodyPr wrap="square">
            <a:spAutoFit/>
          </a:bodyPr>
          <a:lstStyle/>
          <a:p>
            <a:r>
              <a:rPr lang="es-ES" dirty="0"/>
              <a:t>Abrir sesión </a:t>
            </a:r>
            <a:r>
              <a:rPr lang="es-ES" dirty="0" err="1"/>
              <a:t>ssh</a:t>
            </a:r>
            <a:r>
              <a:rPr lang="es-ES" dirty="0"/>
              <a:t>:</a:t>
            </a:r>
          </a:p>
        </p:txBody>
      </p:sp>
    </p:spTree>
    <p:extLst>
      <p:ext uri="{BB962C8B-B14F-4D97-AF65-F5344CB8AC3E}">
        <p14:creationId xmlns:p14="http://schemas.microsoft.com/office/powerpoint/2010/main" val="2784365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934F1F-3CEA-0487-33D1-0164FB9A6E37}"/>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21E32FD1-1F21-8216-4834-808CBCFB74DB}"/>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AC9D8D2E-A657-1D7D-E004-EB0D5A2E8707}"/>
              </a:ext>
            </a:extLst>
          </p:cNvPr>
          <p:cNvSpPr>
            <a:spLocks noGrp="1"/>
          </p:cNvSpPr>
          <p:nvPr>
            <p:ph type="ftr" sz="quarter" idx="21"/>
          </p:nvPr>
        </p:nvSpPr>
        <p:spPr/>
        <p:txBody>
          <a:bodyPr/>
          <a:lstStyle/>
          <a:p>
            <a:pPr rtl="0"/>
            <a:r>
              <a:rPr lang="es-ES" dirty="0"/>
              <a:t>Práctica 7 – AWS II</a:t>
            </a:r>
            <a:endParaRPr lang="es-ES" noProof="0" dirty="0"/>
          </a:p>
        </p:txBody>
      </p:sp>
      <p:sp>
        <p:nvSpPr>
          <p:cNvPr id="11" name="Marcador de número de diapositiva 10">
            <a:extLst>
              <a:ext uri="{FF2B5EF4-FFF2-40B4-BE49-F238E27FC236}">
                <a16:creationId xmlns:a16="http://schemas.microsoft.com/office/drawing/2014/main" id="{D3C85774-848D-02AD-C3FD-3E91C702AB72}"/>
              </a:ext>
            </a:extLst>
          </p:cNvPr>
          <p:cNvSpPr>
            <a:spLocks noGrp="1"/>
          </p:cNvSpPr>
          <p:nvPr>
            <p:ph type="sldNum" sz="quarter" idx="22"/>
          </p:nvPr>
        </p:nvSpPr>
        <p:spPr/>
        <p:txBody>
          <a:bodyPr/>
          <a:lstStyle/>
          <a:p>
            <a:pPr rtl="0"/>
            <a:fld id="{B5CEABB6-07DC-46E8-9B57-56EC44A396E5}" type="slidenum">
              <a:rPr lang="es-ES" noProof="0" smtClean="0"/>
              <a:pPr rtl="0"/>
              <a:t>2</a:t>
            </a:fld>
            <a:endParaRPr lang="es-ES" noProof="0"/>
          </a:p>
        </p:txBody>
      </p:sp>
      <p:sp>
        <p:nvSpPr>
          <p:cNvPr id="14" name="CuadroTexto 13">
            <a:extLst>
              <a:ext uri="{FF2B5EF4-FFF2-40B4-BE49-F238E27FC236}">
                <a16:creationId xmlns:a16="http://schemas.microsoft.com/office/drawing/2014/main" id="{168DF154-1FF7-8689-079A-9A32799EC1A2}"/>
              </a:ext>
            </a:extLst>
          </p:cNvPr>
          <p:cNvSpPr txBox="1"/>
          <p:nvPr/>
        </p:nvSpPr>
        <p:spPr>
          <a:xfrm>
            <a:off x="6533072" y="2352136"/>
            <a:ext cx="4325608" cy="1200329"/>
          </a:xfrm>
          <a:prstGeom prst="rect">
            <a:avLst/>
          </a:prstGeom>
          <a:noFill/>
        </p:spPr>
        <p:txBody>
          <a:bodyPr wrap="none" rtlCol="0">
            <a:spAutoFit/>
          </a:bodyPr>
          <a:lstStyle/>
          <a:p>
            <a:r>
              <a:rPr lang="es-ES" dirty="0"/>
              <a:t>3. Instalación del cliente AWS CLI</a:t>
            </a:r>
          </a:p>
          <a:p>
            <a:r>
              <a:rPr lang="es-ES" dirty="0"/>
              <a:t>4. Amazon EC2 (</a:t>
            </a:r>
            <a:r>
              <a:rPr lang="es-ES" dirty="0" err="1"/>
              <a:t>Elastic</a:t>
            </a:r>
            <a:r>
              <a:rPr lang="es-ES" dirty="0"/>
              <a:t> Computing Cloud)</a:t>
            </a:r>
          </a:p>
          <a:p>
            <a:r>
              <a:rPr lang="es-ES" dirty="0"/>
              <a:t>5. Amazon VPC (Virtual </a:t>
            </a:r>
            <a:r>
              <a:rPr lang="es-ES" dirty="0" err="1"/>
              <a:t>Private</a:t>
            </a:r>
            <a:r>
              <a:rPr lang="es-ES" dirty="0"/>
              <a:t> Cloud)</a:t>
            </a:r>
          </a:p>
          <a:p>
            <a:r>
              <a:rPr lang="es-ES" dirty="0"/>
              <a:t>6. Boto3. AWS SDK para Python</a:t>
            </a:r>
          </a:p>
        </p:txBody>
      </p:sp>
    </p:spTree>
    <p:extLst>
      <p:ext uri="{BB962C8B-B14F-4D97-AF65-F5344CB8AC3E}">
        <p14:creationId xmlns:p14="http://schemas.microsoft.com/office/powerpoint/2010/main" val="254165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20</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152628" cy="369332"/>
          </a:xfrm>
          <a:prstGeom prst="rect">
            <a:avLst/>
          </a:prstGeom>
          <a:noFill/>
        </p:spPr>
        <p:txBody>
          <a:bodyPr wrap="square">
            <a:spAutoFit/>
          </a:bodyPr>
          <a:lstStyle/>
          <a:p>
            <a:r>
              <a:rPr lang="es-ES" dirty="0"/>
              <a:t>E) Detener la instancia EC2, verificar su nuevo estado y a continuación volver a arrancarla</a:t>
            </a:r>
          </a:p>
        </p:txBody>
      </p:sp>
      <p:sp>
        <p:nvSpPr>
          <p:cNvPr id="7" name="CuadroTexto 6">
            <a:extLst>
              <a:ext uri="{FF2B5EF4-FFF2-40B4-BE49-F238E27FC236}">
                <a16:creationId xmlns:a16="http://schemas.microsoft.com/office/drawing/2014/main" id="{74B77FAD-7D3C-4BA1-CBEA-66341007ABA2}"/>
              </a:ext>
            </a:extLst>
          </p:cNvPr>
          <p:cNvSpPr txBox="1"/>
          <p:nvPr/>
        </p:nvSpPr>
        <p:spPr>
          <a:xfrm>
            <a:off x="838200" y="2301283"/>
            <a:ext cx="6094826" cy="646331"/>
          </a:xfrm>
          <a:prstGeom prst="rect">
            <a:avLst/>
          </a:prstGeom>
          <a:noFill/>
        </p:spPr>
        <p:txBody>
          <a:bodyPr wrap="square">
            <a:spAutoFit/>
          </a:bodyPr>
          <a:lstStyle/>
          <a:p>
            <a:r>
              <a:rPr lang="es-ES" dirty="0"/>
              <a:t>ID de nuestra instancia: i-058372ee5476e0bd6</a:t>
            </a:r>
          </a:p>
          <a:p>
            <a:r>
              <a:rPr lang="es-ES" dirty="0"/>
              <a:t>Parar la instancia: </a:t>
            </a:r>
          </a:p>
        </p:txBody>
      </p:sp>
      <p:pic>
        <p:nvPicPr>
          <p:cNvPr id="11" name="Imagen 10">
            <a:extLst>
              <a:ext uri="{FF2B5EF4-FFF2-40B4-BE49-F238E27FC236}">
                <a16:creationId xmlns:a16="http://schemas.microsoft.com/office/drawing/2014/main" id="{5A907110-C389-62E2-94AA-49FFDE2AFDD0}"/>
              </a:ext>
            </a:extLst>
          </p:cNvPr>
          <p:cNvPicPr>
            <a:picLocks noChangeAspect="1"/>
          </p:cNvPicPr>
          <p:nvPr/>
        </p:nvPicPr>
        <p:blipFill>
          <a:blip r:embed="rId3"/>
          <a:stretch>
            <a:fillRect/>
          </a:stretch>
        </p:blipFill>
        <p:spPr>
          <a:xfrm>
            <a:off x="887437" y="3073592"/>
            <a:ext cx="9389012" cy="3023754"/>
          </a:xfrm>
          <a:prstGeom prst="rect">
            <a:avLst/>
          </a:prstGeom>
        </p:spPr>
      </p:pic>
    </p:spTree>
    <p:extLst>
      <p:ext uri="{BB962C8B-B14F-4D97-AF65-F5344CB8AC3E}">
        <p14:creationId xmlns:p14="http://schemas.microsoft.com/office/powerpoint/2010/main" val="3557382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21</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152628" cy="369332"/>
          </a:xfrm>
          <a:prstGeom prst="rect">
            <a:avLst/>
          </a:prstGeom>
          <a:noFill/>
        </p:spPr>
        <p:txBody>
          <a:bodyPr wrap="square">
            <a:spAutoFit/>
          </a:bodyPr>
          <a:lstStyle/>
          <a:p>
            <a:r>
              <a:rPr lang="es-ES" dirty="0"/>
              <a:t>E) Detener la instancia EC2, verificar su nuevo estado y a continuación volver a arrancarla</a:t>
            </a:r>
          </a:p>
        </p:txBody>
      </p:sp>
      <p:pic>
        <p:nvPicPr>
          <p:cNvPr id="8" name="Imagen 7">
            <a:extLst>
              <a:ext uri="{FF2B5EF4-FFF2-40B4-BE49-F238E27FC236}">
                <a16:creationId xmlns:a16="http://schemas.microsoft.com/office/drawing/2014/main" id="{4E649B2F-779B-EEE3-79DD-5C6AEFFC7120}"/>
              </a:ext>
            </a:extLst>
          </p:cNvPr>
          <p:cNvPicPr>
            <a:picLocks noChangeAspect="1"/>
          </p:cNvPicPr>
          <p:nvPr/>
        </p:nvPicPr>
        <p:blipFill>
          <a:blip r:embed="rId3"/>
          <a:stretch>
            <a:fillRect/>
          </a:stretch>
        </p:blipFill>
        <p:spPr>
          <a:xfrm>
            <a:off x="144548" y="2853728"/>
            <a:ext cx="12192000" cy="1359655"/>
          </a:xfrm>
          <a:prstGeom prst="rect">
            <a:avLst/>
          </a:prstGeom>
        </p:spPr>
      </p:pic>
      <p:sp>
        <p:nvSpPr>
          <p:cNvPr id="9" name="CuadroTexto 8">
            <a:extLst>
              <a:ext uri="{FF2B5EF4-FFF2-40B4-BE49-F238E27FC236}">
                <a16:creationId xmlns:a16="http://schemas.microsoft.com/office/drawing/2014/main" id="{D6E3EE34-835D-397C-0BBC-31A9B95D21D3}"/>
              </a:ext>
            </a:extLst>
          </p:cNvPr>
          <p:cNvSpPr txBox="1"/>
          <p:nvPr/>
        </p:nvSpPr>
        <p:spPr>
          <a:xfrm>
            <a:off x="990600" y="2453683"/>
            <a:ext cx="6094826" cy="369332"/>
          </a:xfrm>
          <a:prstGeom prst="rect">
            <a:avLst/>
          </a:prstGeom>
          <a:noFill/>
        </p:spPr>
        <p:txBody>
          <a:bodyPr wrap="square">
            <a:spAutoFit/>
          </a:bodyPr>
          <a:lstStyle/>
          <a:p>
            <a:r>
              <a:rPr lang="es-ES" dirty="0"/>
              <a:t>Comprobar su estado:</a:t>
            </a:r>
          </a:p>
        </p:txBody>
      </p:sp>
    </p:spTree>
    <p:extLst>
      <p:ext uri="{BB962C8B-B14F-4D97-AF65-F5344CB8AC3E}">
        <p14:creationId xmlns:p14="http://schemas.microsoft.com/office/powerpoint/2010/main" val="2504557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4. Amazon EC2 (</a:t>
            </a:r>
            <a:r>
              <a:rPr lang="es-ES" dirty="0" err="1"/>
              <a:t>Elastic</a:t>
            </a:r>
            <a:r>
              <a:rPr lang="es-ES" dirty="0"/>
              <a:t> Computing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22</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152628" cy="369332"/>
          </a:xfrm>
          <a:prstGeom prst="rect">
            <a:avLst/>
          </a:prstGeom>
          <a:noFill/>
        </p:spPr>
        <p:txBody>
          <a:bodyPr wrap="square">
            <a:spAutoFit/>
          </a:bodyPr>
          <a:lstStyle/>
          <a:p>
            <a:r>
              <a:rPr lang="es-ES" dirty="0"/>
              <a:t>E) Detener la instancia EC2, verificar su nuevo estado y a continuación volver a arrancarla</a:t>
            </a:r>
          </a:p>
        </p:txBody>
      </p:sp>
      <p:sp>
        <p:nvSpPr>
          <p:cNvPr id="9" name="CuadroTexto 8">
            <a:extLst>
              <a:ext uri="{FF2B5EF4-FFF2-40B4-BE49-F238E27FC236}">
                <a16:creationId xmlns:a16="http://schemas.microsoft.com/office/drawing/2014/main" id="{D6E3EE34-835D-397C-0BBC-31A9B95D21D3}"/>
              </a:ext>
            </a:extLst>
          </p:cNvPr>
          <p:cNvSpPr txBox="1"/>
          <p:nvPr/>
        </p:nvSpPr>
        <p:spPr>
          <a:xfrm>
            <a:off x="1067972" y="2224510"/>
            <a:ext cx="6094826" cy="369332"/>
          </a:xfrm>
          <a:prstGeom prst="rect">
            <a:avLst/>
          </a:prstGeom>
          <a:noFill/>
        </p:spPr>
        <p:txBody>
          <a:bodyPr wrap="square">
            <a:spAutoFit/>
          </a:bodyPr>
          <a:lstStyle/>
          <a:p>
            <a:r>
              <a:rPr lang="es-ES" dirty="0"/>
              <a:t>Volver a arrancarla:</a:t>
            </a:r>
          </a:p>
        </p:txBody>
      </p:sp>
      <p:pic>
        <p:nvPicPr>
          <p:cNvPr id="11" name="Imagen 10">
            <a:extLst>
              <a:ext uri="{FF2B5EF4-FFF2-40B4-BE49-F238E27FC236}">
                <a16:creationId xmlns:a16="http://schemas.microsoft.com/office/drawing/2014/main" id="{FD363AB6-B608-5C7C-D4E2-6843449F3A3D}"/>
              </a:ext>
            </a:extLst>
          </p:cNvPr>
          <p:cNvPicPr>
            <a:picLocks noChangeAspect="1"/>
          </p:cNvPicPr>
          <p:nvPr/>
        </p:nvPicPr>
        <p:blipFill>
          <a:blip r:embed="rId3"/>
          <a:stretch>
            <a:fillRect/>
          </a:stretch>
        </p:blipFill>
        <p:spPr>
          <a:xfrm>
            <a:off x="1067972" y="2593842"/>
            <a:ext cx="8839407" cy="3678334"/>
          </a:xfrm>
          <a:prstGeom prst="rect">
            <a:avLst/>
          </a:prstGeom>
        </p:spPr>
      </p:pic>
    </p:spTree>
    <p:extLst>
      <p:ext uri="{BB962C8B-B14F-4D97-AF65-F5344CB8AC3E}">
        <p14:creationId xmlns:p14="http://schemas.microsoft.com/office/powerpoint/2010/main" val="1920469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934F1F-3CEA-0487-33D1-0164FB9A6E37}"/>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21E32FD1-1F21-8216-4834-808CBCFB74DB}"/>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AC9D8D2E-A657-1D7D-E004-EB0D5A2E8707}"/>
              </a:ext>
            </a:extLst>
          </p:cNvPr>
          <p:cNvSpPr>
            <a:spLocks noGrp="1"/>
          </p:cNvSpPr>
          <p:nvPr>
            <p:ph type="ftr" sz="quarter" idx="21"/>
          </p:nvPr>
        </p:nvSpPr>
        <p:spPr/>
        <p:txBody>
          <a:bodyPr/>
          <a:lstStyle/>
          <a:p>
            <a:pPr rtl="0"/>
            <a:r>
              <a:rPr lang="es-ES" dirty="0"/>
              <a:t>Práctica 7 – AWS II</a:t>
            </a:r>
            <a:endParaRPr lang="es-ES" noProof="0" dirty="0"/>
          </a:p>
        </p:txBody>
      </p:sp>
      <p:sp>
        <p:nvSpPr>
          <p:cNvPr id="11" name="Marcador de número de diapositiva 10">
            <a:extLst>
              <a:ext uri="{FF2B5EF4-FFF2-40B4-BE49-F238E27FC236}">
                <a16:creationId xmlns:a16="http://schemas.microsoft.com/office/drawing/2014/main" id="{D3C85774-848D-02AD-C3FD-3E91C702AB72}"/>
              </a:ext>
            </a:extLst>
          </p:cNvPr>
          <p:cNvSpPr>
            <a:spLocks noGrp="1"/>
          </p:cNvSpPr>
          <p:nvPr>
            <p:ph type="sldNum" sz="quarter" idx="22"/>
          </p:nvPr>
        </p:nvSpPr>
        <p:spPr/>
        <p:txBody>
          <a:bodyPr/>
          <a:lstStyle/>
          <a:p>
            <a:pPr rtl="0"/>
            <a:fld id="{B5CEABB6-07DC-46E8-9B57-56EC44A396E5}" type="slidenum">
              <a:rPr lang="es-ES" noProof="0" smtClean="0"/>
              <a:pPr rtl="0"/>
              <a:t>23</a:t>
            </a:fld>
            <a:endParaRPr lang="es-ES" noProof="0"/>
          </a:p>
        </p:txBody>
      </p:sp>
      <p:sp>
        <p:nvSpPr>
          <p:cNvPr id="14" name="CuadroTexto 13">
            <a:extLst>
              <a:ext uri="{FF2B5EF4-FFF2-40B4-BE49-F238E27FC236}">
                <a16:creationId xmlns:a16="http://schemas.microsoft.com/office/drawing/2014/main" id="{168DF154-1FF7-8689-079A-9A32799EC1A2}"/>
              </a:ext>
            </a:extLst>
          </p:cNvPr>
          <p:cNvSpPr txBox="1"/>
          <p:nvPr/>
        </p:nvSpPr>
        <p:spPr>
          <a:xfrm>
            <a:off x="6533072" y="2352136"/>
            <a:ext cx="4384918" cy="1200329"/>
          </a:xfrm>
          <a:prstGeom prst="rect">
            <a:avLst/>
          </a:prstGeom>
          <a:noFill/>
        </p:spPr>
        <p:txBody>
          <a:bodyPr wrap="none" rtlCol="0">
            <a:spAutoFit/>
          </a:bodyPr>
          <a:lstStyle/>
          <a:p>
            <a:r>
              <a:rPr lang="es-ES" dirty="0"/>
              <a:t>3. Instalación del cliente AWS CLI</a:t>
            </a:r>
          </a:p>
          <a:p>
            <a:r>
              <a:rPr lang="es-ES" dirty="0"/>
              <a:t>4. Amazon EC2 (</a:t>
            </a:r>
            <a:r>
              <a:rPr lang="es-ES" dirty="0" err="1"/>
              <a:t>Elastic</a:t>
            </a:r>
            <a:r>
              <a:rPr lang="es-ES" dirty="0"/>
              <a:t> Computing Cloud)</a:t>
            </a:r>
          </a:p>
          <a:p>
            <a:r>
              <a:rPr lang="es-ES" b="1" dirty="0"/>
              <a:t>5. Amazon VPC (Virtual </a:t>
            </a:r>
            <a:r>
              <a:rPr lang="es-ES" b="1" dirty="0" err="1"/>
              <a:t>Private</a:t>
            </a:r>
            <a:r>
              <a:rPr lang="es-ES" b="1" dirty="0"/>
              <a:t> Cloud)</a:t>
            </a:r>
          </a:p>
          <a:p>
            <a:r>
              <a:rPr lang="es-ES" dirty="0"/>
              <a:t>6. Boto3. AWS SDK para Python</a:t>
            </a:r>
          </a:p>
        </p:txBody>
      </p:sp>
    </p:spTree>
    <p:extLst>
      <p:ext uri="{BB962C8B-B14F-4D97-AF65-F5344CB8AC3E}">
        <p14:creationId xmlns:p14="http://schemas.microsoft.com/office/powerpoint/2010/main" val="2491367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24</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323557" y="1598836"/>
            <a:ext cx="11626948" cy="4524315"/>
          </a:xfrm>
          <a:prstGeom prst="rect">
            <a:avLst/>
          </a:prstGeom>
          <a:noFill/>
        </p:spPr>
        <p:txBody>
          <a:bodyPr wrap="square">
            <a:spAutoFit/>
          </a:bodyPr>
          <a:lstStyle/>
          <a:p>
            <a:pPr marL="342900" indent="-342900">
              <a:buFont typeface="+mj-lt"/>
              <a:buAutoNum type="alphaUcPeriod"/>
            </a:pPr>
            <a:r>
              <a:rPr lang="es-ES" dirty="0"/>
              <a:t>Identificar las características de la red VPC de nuestra cuenta y de las subredes presentes en las zonas de disponibilidad de la región en la que nos encontramos (identificador de red y subredes, y bloque de direcciones IP asociadas). </a:t>
            </a:r>
          </a:p>
          <a:p>
            <a:pPr marL="342900" indent="-342900">
              <a:buFont typeface="+mj-lt"/>
              <a:buAutoNum type="alphaUcPeriod"/>
            </a:pPr>
            <a:r>
              <a:rPr lang="es-ES" dirty="0"/>
              <a:t>Crear una nueva subred en la tercera zona de disponibilidad (1c) de nuestra región. Tendrá asociado un bloque de direcciones /24 válido (dentro del espacio de direcciones de la VPC, y aún no asignado). Visualizar las propiedades de la subred creada ¿Qué valor tiene la propiedad </a:t>
            </a:r>
            <a:r>
              <a:rPr lang="es-ES" dirty="0" err="1"/>
              <a:t>map-public-ip-on-launch</a:t>
            </a:r>
            <a:r>
              <a:rPr lang="es-ES" dirty="0"/>
              <a:t>? ¿Qué implica ese valor? </a:t>
            </a:r>
          </a:p>
          <a:p>
            <a:pPr marL="342900" indent="-342900">
              <a:buFont typeface="+mj-lt"/>
              <a:buAutoNum type="alphaUcPeriod"/>
            </a:pPr>
            <a:r>
              <a:rPr lang="es-ES" dirty="0"/>
              <a:t>Lanzar una nueva instancia con las mismas características de la anterior pero ahora ubicada en la nueva subred. La instancia no tendrá dirección IP pública (elástica) asociada.</a:t>
            </a:r>
          </a:p>
          <a:p>
            <a:pPr marL="342900" indent="-342900">
              <a:buFont typeface="+mj-lt"/>
              <a:buAutoNum type="alphaUcPeriod"/>
            </a:pPr>
            <a:r>
              <a:rPr lang="es-ES" dirty="0"/>
              <a:t> Obtener la dirección IP privada de la nueva instancia creada. Comprobar que es posible abrir una conexión SSH a la nueva instancia desde la anterior (será necesario contar con la clave SSH privada en la primera instancia). </a:t>
            </a:r>
          </a:p>
          <a:p>
            <a:pPr marL="342900" indent="-342900">
              <a:buFont typeface="+mj-lt"/>
              <a:buAutoNum type="alphaUcPeriod"/>
            </a:pPr>
            <a:r>
              <a:rPr lang="es-ES" dirty="0"/>
              <a:t>La nueva instancia creada no tiene salida a Internet. Para facilitar la salida de esta máquina reservar en primer lugar una IP pública (elástica) y a continuación crear un </a:t>
            </a:r>
            <a:r>
              <a:rPr lang="es-ES" dirty="0" err="1"/>
              <a:t>nat-gateway</a:t>
            </a:r>
            <a:r>
              <a:rPr lang="es-ES" dirty="0"/>
              <a:t> que tendrá asociada la IP pública reservada y estará ubicado en la subred pública de la tercera zona de disponibilidad. Crear una tabla de rutas para la subred privada y una nueva ruta que usará el </a:t>
            </a:r>
            <a:r>
              <a:rPr lang="es-ES" dirty="0" err="1"/>
              <a:t>nat-gateway</a:t>
            </a:r>
            <a:r>
              <a:rPr lang="es-ES" dirty="0"/>
              <a:t> para las conexiones externas desde la subred privada. Verificar que la nueva instancia tiene conectividad exterior.</a:t>
            </a:r>
          </a:p>
        </p:txBody>
      </p:sp>
    </p:spTree>
    <p:extLst>
      <p:ext uri="{BB962C8B-B14F-4D97-AF65-F5344CB8AC3E}">
        <p14:creationId xmlns:p14="http://schemas.microsoft.com/office/powerpoint/2010/main" val="3090695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25</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323557" y="1598836"/>
            <a:ext cx="11626948" cy="923330"/>
          </a:xfrm>
          <a:prstGeom prst="rect">
            <a:avLst/>
          </a:prstGeom>
          <a:noFill/>
        </p:spPr>
        <p:txBody>
          <a:bodyPr wrap="square">
            <a:spAutoFit/>
          </a:bodyPr>
          <a:lstStyle/>
          <a:p>
            <a:r>
              <a:rPr lang="es-ES" dirty="0"/>
              <a:t>A) Identificar las características de la red VPC de nuestra cuenta y de las subredes presentes en las zonas de disponibilidad de la región en la que nos encontramos (identificador de red y subredes, y bloque de direcciones IP asociadas). </a:t>
            </a:r>
          </a:p>
        </p:txBody>
      </p:sp>
      <p:pic>
        <p:nvPicPr>
          <p:cNvPr id="8" name="Imagen 7">
            <a:extLst>
              <a:ext uri="{FF2B5EF4-FFF2-40B4-BE49-F238E27FC236}">
                <a16:creationId xmlns:a16="http://schemas.microsoft.com/office/drawing/2014/main" id="{FA4B64E1-E3D9-5BA4-4E40-4D18B2E8CCE6}"/>
              </a:ext>
            </a:extLst>
          </p:cNvPr>
          <p:cNvPicPr>
            <a:picLocks noChangeAspect="1"/>
          </p:cNvPicPr>
          <p:nvPr/>
        </p:nvPicPr>
        <p:blipFill>
          <a:blip r:embed="rId3"/>
          <a:stretch>
            <a:fillRect/>
          </a:stretch>
        </p:blipFill>
        <p:spPr>
          <a:xfrm>
            <a:off x="731438" y="2702172"/>
            <a:ext cx="5212163" cy="3267326"/>
          </a:xfrm>
          <a:prstGeom prst="rect">
            <a:avLst/>
          </a:prstGeom>
        </p:spPr>
      </p:pic>
      <p:sp>
        <p:nvSpPr>
          <p:cNvPr id="9" name="CuadroTexto 8">
            <a:extLst>
              <a:ext uri="{FF2B5EF4-FFF2-40B4-BE49-F238E27FC236}">
                <a16:creationId xmlns:a16="http://schemas.microsoft.com/office/drawing/2014/main" id="{0DC1FD42-ACBA-062D-4192-8FDBBF313914}"/>
              </a:ext>
            </a:extLst>
          </p:cNvPr>
          <p:cNvSpPr txBox="1"/>
          <p:nvPr/>
        </p:nvSpPr>
        <p:spPr>
          <a:xfrm>
            <a:off x="6248401" y="2909018"/>
            <a:ext cx="3809569" cy="923330"/>
          </a:xfrm>
          <a:prstGeom prst="rect">
            <a:avLst/>
          </a:prstGeom>
          <a:noFill/>
        </p:spPr>
        <p:txBody>
          <a:bodyPr wrap="none" rtlCol="0">
            <a:spAutoFit/>
          </a:bodyPr>
          <a:lstStyle/>
          <a:p>
            <a:r>
              <a:rPr lang="es-ES" dirty="0"/>
              <a:t>ID VPC: vpc-00a5dfc0664ac615a</a:t>
            </a:r>
          </a:p>
          <a:p>
            <a:endParaRPr lang="es-ES" dirty="0"/>
          </a:p>
          <a:p>
            <a:r>
              <a:rPr lang="es-ES" dirty="0"/>
              <a:t>Bloque de direcciones: 172.31.0.0/16</a:t>
            </a:r>
          </a:p>
        </p:txBody>
      </p:sp>
    </p:spTree>
    <p:extLst>
      <p:ext uri="{BB962C8B-B14F-4D97-AF65-F5344CB8AC3E}">
        <p14:creationId xmlns:p14="http://schemas.microsoft.com/office/powerpoint/2010/main" val="1459977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26</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288257" y="1598836"/>
            <a:ext cx="5662247" cy="1477328"/>
          </a:xfrm>
          <a:prstGeom prst="rect">
            <a:avLst/>
          </a:prstGeom>
          <a:noFill/>
        </p:spPr>
        <p:txBody>
          <a:bodyPr wrap="square">
            <a:spAutoFit/>
          </a:bodyPr>
          <a:lstStyle/>
          <a:p>
            <a:r>
              <a:rPr lang="es-ES" dirty="0"/>
              <a:t>A) Identificar las características de la red VPC de nuestra cuenta y de las subredes presentes en las zonas de disponibilidad de la región en la que nos encontramos (identificador de red y subredes, y bloque de direcciones IP asociadas). </a:t>
            </a:r>
          </a:p>
        </p:txBody>
      </p:sp>
      <p:sp>
        <p:nvSpPr>
          <p:cNvPr id="16" name="CuadroTexto 15">
            <a:extLst>
              <a:ext uri="{FF2B5EF4-FFF2-40B4-BE49-F238E27FC236}">
                <a16:creationId xmlns:a16="http://schemas.microsoft.com/office/drawing/2014/main" id="{899AF0BD-D1F6-D9D0-2628-7AFDD3F9A407}"/>
              </a:ext>
            </a:extLst>
          </p:cNvPr>
          <p:cNvSpPr txBox="1"/>
          <p:nvPr/>
        </p:nvSpPr>
        <p:spPr>
          <a:xfrm>
            <a:off x="6388490" y="3056521"/>
            <a:ext cx="5562013" cy="830997"/>
          </a:xfrm>
          <a:prstGeom prst="rect">
            <a:avLst/>
          </a:prstGeom>
          <a:noFill/>
        </p:spPr>
        <p:txBody>
          <a:bodyPr wrap="square">
            <a:spAutoFit/>
          </a:bodyPr>
          <a:lstStyle/>
          <a:p>
            <a:r>
              <a:rPr lang="es-ES" sz="1600" dirty="0">
                <a:solidFill>
                  <a:srgbClr val="00B050"/>
                </a:solidFill>
              </a:rPr>
              <a:t>$ </a:t>
            </a:r>
            <a:r>
              <a:rPr lang="es-ES" sz="1600" dirty="0" err="1">
                <a:solidFill>
                  <a:srgbClr val="00B050"/>
                </a:solidFill>
              </a:rPr>
              <a:t>aws</a:t>
            </a:r>
            <a:r>
              <a:rPr lang="es-ES" sz="1600" dirty="0">
                <a:solidFill>
                  <a:srgbClr val="00B050"/>
                </a:solidFill>
              </a:rPr>
              <a:t> ec2 describe-</a:t>
            </a:r>
            <a:r>
              <a:rPr lang="es-ES" sz="1600" dirty="0" err="1">
                <a:solidFill>
                  <a:srgbClr val="00B050"/>
                </a:solidFill>
              </a:rPr>
              <a:t>subnets</a:t>
            </a:r>
            <a:r>
              <a:rPr lang="es-ES" sz="1600" dirty="0">
                <a:solidFill>
                  <a:srgbClr val="00B050"/>
                </a:solidFill>
              </a:rPr>
              <a:t> --</a:t>
            </a:r>
            <a:r>
              <a:rPr lang="es-ES" sz="1600" dirty="0" err="1">
                <a:solidFill>
                  <a:srgbClr val="00B050"/>
                </a:solidFill>
              </a:rPr>
              <a:t>filters</a:t>
            </a:r>
            <a:r>
              <a:rPr lang="es-ES" sz="1600" dirty="0">
                <a:solidFill>
                  <a:srgbClr val="00B050"/>
                </a:solidFill>
              </a:rPr>
              <a:t> "</a:t>
            </a:r>
            <a:r>
              <a:rPr lang="es-ES" sz="1600" dirty="0" err="1">
                <a:solidFill>
                  <a:srgbClr val="00B050"/>
                </a:solidFill>
              </a:rPr>
              <a:t>Name</a:t>
            </a:r>
            <a:r>
              <a:rPr lang="es-ES" sz="1600" dirty="0">
                <a:solidFill>
                  <a:srgbClr val="00B050"/>
                </a:solidFill>
              </a:rPr>
              <a:t>=</a:t>
            </a:r>
            <a:r>
              <a:rPr lang="es-ES" sz="1600" dirty="0" err="1">
                <a:solidFill>
                  <a:srgbClr val="00B050"/>
                </a:solidFill>
              </a:rPr>
              <a:t>vpc-id,Values</a:t>
            </a:r>
            <a:r>
              <a:rPr lang="es-ES" sz="1600" dirty="0">
                <a:solidFill>
                  <a:srgbClr val="00B050"/>
                </a:solidFill>
              </a:rPr>
              <a:t>=vpc-00a5dfc0664ac615a“--</a:t>
            </a:r>
            <a:r>
              <a:rPr lang="es-ES" sz="1600" dirty="0" err="1">
                <a:solidFill>
                  <a:srgbClr val="00B050"/>
                </a:solidFill>
              </a:rPr>
              <a:t>query</a:t>
            </a:r>
            <a:r>
              <a:rPr lang="es-ES" sz="1600" dirty="0">
                <a:solidFill>
                  <a:srgbClr val="00B050"/>
                </a:solidFill>
              </a:rPr>
              <a:t> </a:t>
            </a:r>
            <a:r>
              <a:rPr lang="es-ES" sz="1600" dirty="0">
                <a:solidFill>
                  <a:srgbClr val="00B050"/>
                </a:solidFill>
                <a:effectLst/>
              </a:rPr>
              <a:t>"</a:t>
            </a:r>
            <a:r>
              <a:rPr lang="es-ES" sz="1600" dirty="0" err="1">
                <a:solidFill>
                  <a:srgbClr val="00B050"/>
                </a:solidFill>
                <a:effectLst/>
              </a:rPr>
              <a:t>Subnets</a:t>
            </a:r>
            <a:r>
              <a:rPr lang="es-ES" sz="1600" dirty="0">
                <a:solidFill>
                  <a:srgbClr val="00B050"/>
                </a:solidFill>
                <a:effectLst/>
              </a:rPr>
              <a:t>[*].[</a:t>
            </a:r>
            <a:r>
              <a:rPr lang="es-ES" sz="1600" dirty="0" err="1">
                <a:solidFill>
                  <a:srgbClr val="00B050"/>
                </a:solidFill>
                <a:effectLst/>
              </a:rPr>
              <a:t>SubnetId,CidrBlock</a:t>
            </a:r>
            <a:r>
              <a:rPr lang="es-ES" sz="1600" dirty="0" err="1">
                <a:solidFill>
                  <a:srgbClr val="00B050"/>
                </a:solidFill>
              </a:rPr>
              <a:t>l</a:t>
            </a:r>
            <a:r>
              <a:rPr lang="es-ES" sz="1600" dirty="0">
                <a:solidFill>
                  <a:srgbClr val="00B050"/>
                </a:solidFill>
              </a:rPr>
              <a:t>, </a:t>
            </a:r>
            <a:r>
              <a:rPr lang="es-ES" sz="1600" dirty="0" err="1">
                <a:solidFill>
                  <a:srgbClr val="00B050"/>
                </a:solidFill>
              </a:rPr>
              <a:t>AvailabilityZone</a:t>
            </a:r>
            <a:r>
              <a:rPr lang="es-ES" sz="1600" dirty="0">
                <a:solidFill>
                  <a:srgbClr val="00B050"/>
                </a:solidFill>
              </a:rPr>
              <a:t>]</a:t>
            </a:r>
            <a:r>
              <a:rPr lang="es-ES" sz="1600" dirty="0">
                <a:solidFill>
                  <a:srgbClr val="00B050"/>
                </a:solidFill>
                <a:effectLst/>
              </a:rPr>
              <a:t>"</a:t>
            </a:r>
            <a:endParaRPr lang="es-ES" sz="1600" dirty="0">
              <a:solidFill>
                <a:srgbClr val="00B050"/>
              </a:solidFill>
            </a:endParaRPr>
          </a:p>
        </p:txBody>
      </p:sp>
      <p:pic>
        <p:nvPicPr>
          <p:cNvPr id="8" name="Imagen 7">
            <a:extLst>
              <a:ext uri="{FF2B5EF4-FFF2-40B4-BE49-F238E27FC236}">
                <a16:creationId xmlns:a16="http://schemas.microsoft.com/office/drawing/2014/main" id="{5B7274A0-8905-6796-6CE8-547BCDBA6C35}"/>
              </a:ext>
            </a:extLst>
          </p:cNvPr>
          <p:cNvPicPr>
            <a:picLocks noChangeAspect="1"/>
          </p:cNvPicPr>
          <p:nvPr/>
        </p:nvPicPr>
        <p:blipFill>
          <a:blip r:embed="rId3"/>
          <a:stretch>
            <a:fillRect/>
          </a:stretch>
        </p:blipFill>
        <p:spPr>
          <a:xfrm>
            <a:off x="725166" y="1348252"/>
            <a:ext cx="5334491" cy="5008098"/>
          </a:xfrm>
          <a:prstGeom prst="rect">
            <a:avLst/>
          </a:prstGeom>
        </p:spPr>
      </p:pic>
      <p:sp>
        <p:nvSpPr>
          <p:cNvPr id="10" name="CuadroTexto 9">
            <a:extLst>
              <a:ext uri="{FF2B5EF4-FFF2-40B4-BE49-F238E27FC236}">
                <a16:creationId xmlns:a16="http://schemas.microsoft.com/office/drawing/2014/main" id="{0071144A-9E7F-686E-4C1F-CB4DA01C4439}"/>
              </a:ext>
            </a:extLst>
          </p:cNvPr>
          <p:cNvSpPr txBox="1"/>
          <p:nvPr/>
        </p:nvSpPr>
        <p:spPr>
          <a:xfrm>
            <a:off x="6388490" y="3987951"/>
            <a:ext cx="3093135" cy="1169551"/>
          </a:xfrm>
          <a:prstGeom prst="rect">
            <a:avLst/>
          </a:prstGeom>
          <a:noFill/>
          <a:ln>
            <a:solidFill>
              <a:srgbClr val="92D050"/>
            </a:solidFill>
          </a:ln>
        </p:spPr>
        <p:txBody>
          <a:bodyPr wrap="square">
            <a:spAutoFit/>
          </a:bodyPr>
          <a:lstStyle/>
          <a:p>
            <a:r>
              <a:rPr lang="es-ES" sz="1400" dirty="0"/>
              <a:t> [</a:t>
            </a:r>
          </a:p>
          <a:p>
            <a:r>
              <a:rPr lang="es-ES" sz="1400" dirty="0"/>
              <a:t>        "subnet-06590d11e9b6c0295",</a:t>
            </a:r>
          </a:p>
          <a:p>
            <a:r>
              <a:rPr lang="es-ES" sz="1400" dirty="0"/>
              <a:t>        "172.31.96.0/24",</a:t>
            </a:r>
          </a:p>
          <a:p>
            <a:r>
              <a:rPr lang="es-ES" sz="1400" dirty="0"/>
              <a:t>        "us-east-1c"</a:t>
            </a:r>
          </a:p>
          <a:p>
            <a:r>
              <a:rPr lang="es-ES" sz="1400" dirty="0"/>
              <a:t>    ],</a:t>
            </a:r>
          </a:p>
        </p:txBody>
      </p:sp>
      <p:sp>
        <p:nvSpPr>
          <p:cNvPr id="12" name="CuadroTexto 11">
            <a:extLst>
              <a:ext uri="{FF2B5EF4-FFF2-40B4-BE49-F238E27FC236}">
                <a16:creationId xmlns:a16="http://schemas.microsoft.com/office/drawing/2014/main" id="{5A0544F0-1047-C84E-F868-15F825FB28AD}"/>
              </a:ext>
            </a:extLst>
          </p:cNvPr>
          <p:cNvSpPr txBox="1"/>
          <p:nvPr/>
        </p:nvSpPr>
        <p:spPr>
          <a:xfrm>
            <a:off x="6388490" y="5257935"/>
            <a:ext cx="3093136" cy="1169551"/>
          </a:xfrm>
          <a:prstGeom prst="rect">
            <a:avLst/>
          </a:prstGeom>
          <a:noFill/>
          <a:ln>
            <a:solidFill>
              <a:srgbClr val="92D050"/>
            </a:solidFill>
          </a:ln>
        </p:spPr>
        <p:txBody>
          <a:bodyPr wrap="square">
            <a:spAutoFit/>
          </a:bodyPr>
          <a:lstStyle/>
          <a:p>
            <a:r>
              <a:rPr lang="es-ES" sz="1400" dirty="0"/>
              <a:t>[</a:t>
            </a:r>
          </a:p>
          <a:p>
            <a:r>
              <a:rPr lang="es-ES" sz="1400" dirty="0"/>
              <a:t>        "subnet-061ad182da4aa73cb",</a:t>
            </a:r>
          </a:p>
          <a:p>
            <a:r>
              <a:rPr lang="es-ES" sz="1400" dirty="0"/>
              <a:t>        "172.31.16.0/20",</a:t>
            </a:r>
          </a:p>
          <a:p>
            <a:r>
              <a:rPr lang="es-ES" sz="1400" dirty="0"/>
              <a:t>        "us-east-1c"</a:t>
            </a:r>
          </a:p>
          <a:p>
            <a:r>
              <a:rPr lang="es-ES" sz="1400" dirty="0"/>
              <a:t>    ],</a:t>
            </a:r>
          </a:p>
        </p:txBody>
      </p:sp>
    </p:spTree>
    <p:extLst>
      <p:ext uri="{BB962C8B-B14F-4D97-AF65-F5344CB8AC3E}">
        <p14:creationId xmlns:p14="http://schemas.microsoft.com/office/powerpoint/2010/main" val="704814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27</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1200329"/>
          </a:xfrm>
          <a:prstGeom prst="rect">
            <a:avLst/>
          </a:prstGeom>
          <a:noFill/>
        </p:spPr>
        <p:txBody>
          <a:bodyPr wrap="square">
            <a:spAutoFit/>
          </a:bodyPr>
          <a:lstStyle/>
          <a:p>
            <a:r>
              <a:rPr lang="es-ES" dirty="0"/>
              <a:t>B) Crear una nueva subred en la tercera zona de disponibilidad (1c) de nuestra región. Tendrá asociado un bloque de direcciones /24 válido (dentro del espacio de direcciones de la VPC, y aún no asignado). Visualizar las propiedades de la subred creada ¿Qué valor tiene la propiedad </a:t>
            </a:r>
            <a:r>
              <a:rPr lang="es-ES" dirty="0" err="1"/>
              <a:t>map-public-ip-on-launch</a:t>
            </a:r>
            <a:r>
              <a:rPr lang="es-ES" dirty="0"/>
              <a:t>? ¿Qué implica ese valor? </a:t>
            </a:r>
          </a:p>
        </p:txBody>
      </p:sp>
      <p:pic>
        <p:nvPicPr>
          <p:cNvPr id="12" name="Imagen 11">
            <a:extLst>
              <a:ext uri="{FF2B5EF4-FFF2-40B4-BE49-F238E27FC236}">
                <a16:creationId xmlns:a16="http://schemas.microsoft.com/office/drawing/2014/main" id="{44A10694-2067-3826-07BB-DFFEE01C69BD}"/>
              </a:ext>
            </a:extLst>
          </p:cNvPr>
          <p:cNvPicPr>
            <a:picLocks noChangeAspect="1"/>
          </p:cNvPicPr>
          <p:nvPr/>
        </p:nvPicPr>
        <p:blipFill>
          <a:blip r:embed="rId3"/>
          <a:stretch>
            <a:fillRect/>
          </a:stretch>
        </p:blipFill>
        <p:spPr>
          <a:xfrm>
            <a:off x="718458" y="2568694"/>
            <a:ext cx="7130638" cy="3539430"/>
          </a:xfrm>
          <a:prstGeom prst="rect">
            <a:avLst/>
          </a:prstGeom>
        </p:spPr>
      </p:pic>
      <p:sp>
        <p:nvSpPr>
          <p:cNvPr id="17" name="CuadroTexto 16">
            <a:extLst>
              <a:ext uri="{FF2B5EF4-FFF2-40B4-BE49-F238E27FC236}">
                <a16:creationId xmlns:a16="http://schemas.microsoft.com/office/drawing/2014/main" id="{F2AB39A7-5520-4146-4BCC-1D59CA6916A4}"/>
              </a:ext>
            </a:extLst>
          </p:cNvPr>
          <p:cNvSpPr txBox="1"/>
          <p:nvPr/>
        </p:nvSpPr>
        <p:spPr>
          <a:xfrm>
            <a:off x="7961086" y="2634120"/>
            <a:ext cx="4064000" cy="3754874"/>
          </a:xfrm>
          <a:prstGeom prst="rect">
            <a:avLst/>
          </a:prstGeom>
          <a:noFill/>
        </p:spPr>
        <p:txBody>
          <a:bodyPr wrap="square">
            <a:spAutoFit/>
          </a:bodyPr>
          <a:lstStyle/>
          <a:p>
            <a:r>
              <a:rPr lang="es-ES" sz="1400" dirty="0"/>
              <a:t>Bloque de direcciones elegido: 172.31.96.0/24</a:t>
            </a:r>
          </a:p>
          <a:p>
            <a:r>
              <a:rPr lang="es-ES" sz="1400" dirty="0"/>
              <a:t>ID_SUBNET: subnet-06590d11e9b6c0295</a:t>
            </a:r>
          </a:p>
          <a:p>
            <a:endParaRPr lang="es-ES" sz="1400" dirty="0"/>
          </a:p>
          <a:p>
            <a:r>
              <a:rPr lang="es-ES" sz="1400" dirty="0" err="1"/>
              <a:t>MapPublicIpOnLaunch</a:t>
            </a:r>
            <a:r>
              <a:rPr lang="es-ES" sz="1400" dirty="0"/>
              <a:t>: false</a:t>
            </a:r>
          </a:p>
          <a:p>
            <a:endParaRPr lang="es-ES" sz="1400" dirty="0"/>
          </a:p>
          <a:p>
            <a:r>
              <a:rPr lang="es-ES" sz="1400" dirty="0"/>
              <a:t>Indica si las instancias lanzadas en esta subred recibirán automáticamente una dirección IPv4 pública. </a:t>
            </a:r>
          </a:p>
          <a:p>
            <a:pPr marL="285750" indent="-285750">
              <a:buFontTx/>
              <a:buChar char="-"/>
            </a:pPr>
            <a:r>
              <a:rPr lang="es-ES" sz="1400" dirty="0"/>
              <a:t>TRUE </a:t>
            </a:r>
            <a:r>
              <a:rPr lang="es-ES" sz="1400" dirty="0">
                <a:sym typeface="Wingdings" panose="05000000000000000000" pitchFamily="2" charset="2"/>
              </a:rPr>
              <a:t></a:t>
            </a:r>
            <a:r>
              <a:rPr lang="es-ES" sz="1400" dirty="0"/>
              <a:t> significa que las instancias recibirán una dirección IP pública al ser lanzadas, lo que les permite ser accesibles desde internet.</a:t>
            </a:r>
          </a:p>
          <a:p>
            <a:pPr marL="285750" indent="-285750">
              <a:buFontTx/>
              <a:buChar char="-"/>
            </a:pPr>
            <a:r>
              <a:rPr lang="es-ES" sz="1400" dirty="0"/>
              <a:t>FALSE </a:t>
            </a:r>
            <a:r>
              <a:rPr lang="es-ES" sz="1400" dirty="0">
                <a:sym typeface="Wingdings" panose="05000000000000000000" pitchFamily="2" charset="2"/>
              </a:rPr>
              <a:t></a:t>
            </a:r>
            <a:r>
              <a:rPr lang="es-ES" sz="1400" dirty="0"/>
              <a:t> las instancias no recibirán una dirección IP pública automáticamente, lo que las hace inaccesibles desde internet a menos que se configure una IP pública manualmente o se utilice un dispositivo NAT.</a:t>
            </a:r>
          </a:p>
          <a:p>
            <a:endParaRPr lang="es-ES" sz="1400" dirty="0"/>
          </a:p>
        </p:txBody>
      </p:sp>
    </p:spTree>
    <p:extLst>
      <p:ext uri="{BB962C8B-B14F-4D97-AF65-F5344CB8AC3E}">
        <p14:creationId xmlns:p14="http://schemas.microsoft.com/office/powerpoint/2010/main" val="1556671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28</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646331"/>
          </a:xfrm>
          <a:prstGeom prst="rect">
            <a:avLst/>
          </a:prstGeom>
          <a:noFill/>
        </p:spPr>
        <p:txBody>
          <a:bodyPr wrap="square">
            <a:spAutoFit/>
          </a:bodyPr>
          <a:lstStyle/>
          <a:p>
            <a:r>
              <a:rPr lang="es-ES" dirty="0"/>
              <a:t>C) Lanzar una nueva instancia con las mismas características de la anterior pero ahora ubicada en la nueva subred. La instancia no tendrá dirección IP pública (elástica) asociada. </a:t>
            </a:r>
          </a:p>
        </p:txBody>
      </p:sp>
      <p:sp>
        <p:nvSpPr>
          <p:cNvPr id="10" name="CuadroTexto 9">
            <a:extLst>
              <a:ext uri="{FF2B5EF4-FFF2-40B4-BE49-F238E27FC236}">
                <a16:creationId xmlns:a16="http://schemas.microsoft.com/office/drawing/2014/main" id="{EB60DFB1-4EEC-0F9A-B62B-0775E1164892}"/>
              </a:ext>
            </a:extLst>
          </p:cNvPr>
          <p:cNvSpPr txBox="1"/>
          <p:nvPr/>
        </p:nvSpPr>
        <p:spPr>
          <a:xfrm>
            <a:off x="8360229" y="2656267"/>
            <a:ext cx="3590276" cy="2031325"/>
          </a:xfrm>
          <a:prstGeom prst="rect">
            <a:avLst/>
          </a:prstGeom>
          <a:noFill/>
        </p:spPr>
        <p:txBody>
          <a:bodyPr wrap="square">
            <a:spAutoFit/>
          </a:bodyPr>
          <a:lstStyle/>
          <a:p>
            <a:r>
              <a:rPr lang="es-ES" dirty="0"/>
              <a:t>ID AMI anterior:  </a:t>
            </a:r>
          </a:p>
          <a:p>
            <a:r>
              <a:rPr lang="es-ES" b="0" i="0" dirty="0">
                <a:solidFill>
                  <a:srgbClr val="16191F"/>
                </a:solidFill>
                <a:effectLst/>
                <a:highlight>
                  <a:srgbClr val="FFFFFF"/>
                </a:highlight>
                <a:latin typeface="Amazon Ember"/>
              </a:rPr>
              <a:t>ami-04e5276ebb8451442</a:t>
            </a:r>
          </a:p>
          <a:p>
            <a:endParaRPr lang="es-ES" dirty="0">
              <a:solidFill>
                <a:srgbClr val="16191F"/>
              </a:solidFill>
              <a:highlight>
                <a:srgbClr val="FFFFFF"/>
              </a:highlight>
              <a:latin typeface="Amazon Ember"/>
            </a:endParaRPr>
          </a:p>
          <a:p>
            <a:r>
              <a:rPr lang="es-ES" b="0" i="0" dirty="0" err="1">
                <a:solidFill>
                  <a:srgbClr val="16191F"/>
                </a:solidFill>
                <a:effectLst/>
                <a:highlight>
                  <a:srgbClr val="FFFFFF"/>
                </a:highlight>
                <a:latin typeface="Amazon Ember"/>
              </a:rPr>
              <a:t>SubnetID</a:t>
            </a:r>
            <a:r>
              <a:rPr lang="es-ES" b="0" i="0" dirty="0">
                <a:solidFill>
                  <a:srgbClr val="16191F"/>
                </a:solidFill>
                <a:effectLst/>
                <a:highlight>
                  <a:srgbClr val="FFFFFF"/>
                </a:highlight>
                <a:latin typeface="Amazon Ember"/>
              </a:rPr>
              <a:t>:  </a:t>
            </a:r>
          </a:p>
          <a:p>
            <a:r>
              <a:rPr lang="es-ES" sz="1800" dirty="0"/>
              <a:t>subnet-06590d11e9b6c0295</a:t>
            </a:r>
            <a:endParaRPr lang="es-ES" b="0" i="0" dirty="0">
              <a:solidFill>
                <a:srgbClr val="16191F"/>
              </a:solidFill>
              <a:effectLst/>
              <a:highlight>
                <a:srgbClr val="FFFFFF"/>
              </a:highlight>
              <a:latin typeface="Amazon Ember"/>
            </a:endParaRPr>
          </a:p>
          <a:p>
            <a:endParaRPr lang="es-ES" dirty="0"/>
          </a:p>
          <a:p>
            <a:endParaRPr lang="es-ES" dirty="0"/>
          </a:p>
        </p:txBody>
      </p:sp>
      <p:pic>
        <p:nvPicPr>
          <p:cNvPr id="8" name="Imagen 7">
            <a:extLst>
              <a:ext uri="{FF2B5EF4-FFF2-40B4-BE49-F238E27FC236}">
                <a16:creationId xmlns:a16="http://schemas.microsoft.com/office/drawing/2014/main" id="{9FC94D3F-9522-9D8C-129C-57D1E4BF7655}"/>
              </a:ext>
            </a:extLst>
          </p:cNvPr>
          <p:cNvPicPr>
            <a:picLocks noChangeAspect="1"/>
          </p:cNvPicPr>
          <p:nvPr/>
        </p:nvPicPr>
        <p:blipFill>
          <a:blip r:embed="rId3"/>
          <a:stretch>
            <a:fillRect/>
          </a:stretch>
        </p:blipFill>
        <p:spPr>
          <a:xfrm>
            <a:off x="667658" y="2014697"/>
            <a:ext cx="6401358" cy="4282344"/>
          </a:xfrm>
          <a:prstGeom prst="rect">
            <a:avLst/>
          </a:prstGeom>
        </p:spPr>
      </p:pic>
    </p:spTree>
    <p:extLst>
      <p:ext uri="{BB962C8B-B14F-4D97-AF65-F5344CB8AC3E}">
        <p14:creationId xmlns:p14="http://schemas.microsoft.com/office/powerpoint/2010/main" val="515460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29</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646331"/>
          </a:xfrm>
          <a:prstGeom prst="rect">
            <a:avLst/>
          </a:prstGeom>
          <a:noFill/>
        </p:spPr>
        <p:txBody>
          <a:bodyPr wrap="square">
            <a:spAutoFit/>
          </a:bodyPr>
          <a:lstStyle/>
          <a:p>
            <a:r>
              <a:rPr lang="es-ES" dirty="0"/>
              <a:t>C) Lanzar una nueva instancia con las mismas características de la anterior pero ahora ubicada en la nueva subred. La instancia no tendrá dirección IP pública (elástica) asociada. </a:t>
            </a:r>
          </a:p>
        </p:txBody>
      </p:sp>
      <p:sp>
        <p:nvSpPr>
          <p:cNvPr id="10" name="CuadroTexto 9">
            <a:extLst>
              <a:ext uri="{FF2B5EF4-FFF2-40B4-BE49-F238E27FC236}">
                <a16:creationId xmlns:a16="http://schemas.microsoft.com/office/drawing/2014/main" id="{EB60DFB1-4EEC-0F9A-B62B-0775E1164892}"/>
              </a:ext>
            </a:extLst>
          </p:cNvPr>
          <p:cNvSpPr txBox="1"/>
          <p:nvPr/>
        </p:nvSpPr>
        <p:spPr>
          <a:xfrm>
            <a:off x="1680028" y="2708195"/>
            <a:ext cx="7317921" cy="1754326"/>
          </a:xfrm>
          <a:prstGeom prst="rect">
            <a:avLst/>
          </a:prstGeom>
          <a:noFill/>
        </p:spPr>
        <p:txBody>
          <a:bodyPr wrap="square">
            <a:spAutoFit/>
          </a:bodyPr>
          <a:lstStyle/>
          <a:p>
            <a:r>
              <a:rPr lang="es-ES" dirty="0"/>
              <a:t>"</a:t>
            </a:r>
            <a:r>
              <a:rPr lang="es-ES" dirty="0" err="1"/>
              <a:t>PublicDnsName</a:t>
            </a:r>
            <a:r>
              <a:rPr lang="es-ES" dirty="0"/>
              <a:t>": "",</a:t>
            </a:r>
            <a:endParaRPr lang="es-ES" dirty="0">
              <a:solidFill>
                <a:srgbClr val="16191F"/>
              </a:solidFill>
              <a:highlight>
                <a:srgbClr val="FFFFFF"/>
              </a:highlight>
              <a:latin typeface="Amazon Ember"/>
            </a:endParaRPr>
          </a:p>
          <a:p>
            <a:r>
              <a:rPr lang="es-ES" dirty="0"/>
              <a:t>"</a:t>
            </a:r>
            <a:r>
              <a:rPr lang="es-ES" dirty="0" err="1"/>
              <a:t>AvailabilityZone</a:t>
            </a:r>
            <a:r>
              <a:rPr lang="es-ES" dirty="0"/>
              <a:t>": "us-east-1c",</a:t>
            </a:r>
            <a:r>
              <a:rPr lang="es-ES" dirty="0">
                <a:solidFill>
                  <a:srgbClr val="16191F"/>
                </a:solidFill>
                <a:highlight>
                  <a:srgbClr val="FFFFFF"/>
                </a:highlight>
                <a:latin typeface="Amazon Ember"/>
              </a:rPr>
              <a:t> </a:t>
            </a:r>
          </a:p>
          <a:p>
            <a:r>
              <a:rPr lang="es-ES" dirty="0"/>
              <a:t>"</a:t>
            </a:r>
            <a:r>
              <a:rPr lang="es-ES" dirty="0" err="1"/>
              <a:t>PrivateIpAddress</a:t>
            </a:r>
            <a:r>
              <a:rPr lang="es-ES" dirty="0"/>
              <a:t>": "172.31.96.200",</a:t>
            </a:r>
          </a:p>
          <a:p>
            <a:r>
              <a:rPr lang="es-ES" dirty="0"/>
              <a:t>"</a:t>
            </a:r>
            <a:r>
              <a:rPr lang="es-ES" dirty="0" err="1"/>
              <a:t>InstanceId</a:t>
            </a:r>
            <a:r>
              <a:rPr lang="es-ES" dirty="0"/>
              <a:t>": "i-03f8f0fbc26fe7b77",</a:t>
            </a:r>
          </a:p>
          <a:p>
            <a:r>
              <a:rPr lang="es-ES" dirty="0"/>
              <a:t>"</a:t>
            </a:r>
            <a:r>
              <a:rPr lang="es-ES" dirty="0" err="1"/>
              <a:t>SubnetId</a:t>
            </a:r>
            <a:r>
              <a:rPr lang="es-ES" dirty="0"/>
              <a:t>": "subnet-06590d11e9b6c0295",</a:t>
            </a:r>
          </a:p>
          <a:p>
            <a:r>
              <a:rPr lang="es-ES" dirty="0"/>
              <a:t> "</a:t>
            </a:r>
            <a:r>
              <a:rPr lang="es-ES" dirty="0" err="1"/>
              <a:t>VpcId</a:t>
            </a:r>
            <a:r>
              <a:rPr lang="es-ES" dirty="0"/>
              <a:t>": "vpc-00a5dfc0664ac615a",</a:t>
            </a:r>
          </a:p>
        </p:txBody>
      </p:sp>
    </p:spTree>
    <p:extLst>
      <p:ext uri="{BB962C8B-B14F-4D97-AF65-F5344CB8AC3E}">
        <p14:creationId xmlns:p14="http://schemas.microsoft.com/office/powerpoint/2010/main" val="2270235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934F1F-3CEA-0487-33D1-0164FB9A6E37}"/>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21E32FD1-1F21-8216-4834-808CBCFB74DB}"/>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AC9D8D2E-A657-1D7D-E004-EB0D5A2E8707}"/>
              </a:ext>
            </a:extLst>
          </p:cNvPr>
          <p:cNvSpPr>
            <a:spLocks noGrp="1"/>
          </p:cNvSpPr>
          <p:nvPr>
            <p:ph type="ftr" sz="quarter" idx="21"/>
          </p:nvPr>
        </p:nvSpPr>
        <p:spPr/>
        <p:txBody>
          <a:bodyPr/>
          <a:lstStyle/>
          <a:p>
            <a:pPr rtl="0"/>
            <a:r>
              <a:rPr lang="es-ES" dirty="0"/>
              <a:t>Práctica 7 – AWS II</a:t>
            </a:r>
            <a:endParaRPr lang="es-ES" noProof="0" dirty="0"/>
          </a:p>
        </p:txBody>
      </p:sp>
      <p:sp>
        <p:nvSpPr>
          <p:cNvPr id="11" name="Marcador de número de diapositiva 10">
            <a:extLst>
              <a:ext uri="{FF2B5EF4-FFF2-40B4-BE49-F238E27FC236}">
                <a16:creationId xmlns:a16="http://schemas.microsoft.com/office/drawing/2014/main" id="{D3C85774-848D-02AD-C3FD-3E91C702AB72}"/>
              </a:ext>
            </a:extLst>
          </p:cNvPr>
          <p:cNvSpPr>
            <a:spLocks noGrp="1"/>
          </p:cNvSpPr>
          <p:nvPr>
            <p:ph type="sldNum" sz="quarter" idx="22"/>
          </p:nvPr>
        </p:nvSpPr>
        <p:spPr/>
        <p:txBody>
          <a:bodyPr/>
          <a:lstStyle/>
          <a:p>
            <a:pPr rtl="0"/>
            <a:fld id="{B5CEABB6-07DC-46E8-9B57-56EC44A396E5}" type="slidenum">
              <a:rPr lang="es-ES" noProof="0" smtClean="0"/>
              <a:pPr rtl="0"/>
              <a:t>3</a:t>
            </a:fld>
            <a:endParaRPr lang="es-ES" noProof="0"/>
          </a:p>
        </p:txBody>
      </p:sp>
      <p:sp>
        <p:nvSpPr>
          <p:cNvPr id="14" name="CuadroTexto 13">
            <a:extLst>
              <a:ext uri="{FF2B5EF4-FFF2-40B4-BE49-F238E27FC236}">
                <a16:creationId xmlns:a16="http://schemas.microsoft.com/office/drawing/2014/main" id="{168DF154-1FF7-8689-079A-9A32799EC1A2}"/>
              </a:ext>
            </a:extLst>
          </p:cNvPr>
          <p:cNvSpPr txBox="1"/>
          <p:nvPr/>
        </p:nvSpPr>
        <p:spPr>
          <a:xfrm>
            <a:off x="6533072" y="2352136"/>
            <a:ext cx="4325608" cy="1200329"/>
          </a:xfrm>
          <a:prstGeom prst="rect">
            <a:avLst/>
          </a:prstGeom>
          <a:noFill/>
        </p:spPr>
        <p:txBody>
          <a:bodyPr wrap="none" rtlCol="0">
            <a:spAutoFit/>
          </a:bodyPr>
          <a:lstStyle/>
          <a:p>
            <a:r>
              <a:rPr lang="es-ES" b="1" dirty="0"/>
              <a:t>3. Instalación del cliente AWS CLI</a:t>
            </a:r>
          </a:p>
          <a:p>
            <a:r>
              <a:rPr lang="es-ES" dirty="0"/>
              <a:t>4. Amazon EC2 (</a:t>
            </a:r>
            <a:r>
              <a:rPr lang="es-ES" dirty="0" err="1"/>
              <a:t>Elastic</a:t>
            </a:r>
            <a:r>
              <a:rPr lang="es-ES" dirty="0"/>
              <a:t> Computing Cloud)</a:t>
            </a:r>
          </a:p>
          <a:p>
            <a:r>
              <a:rPr lang="es-ES" dirty="0"/>
              <a:t>5. Amazon VPC (Virtual </a:t>
            </a:r>
            <a:r>
              <a:rPr lang="es-ES" dirty="0" err="1"/>
              <a:t>Private</a:t>
            </a:r>
            <a:r>
              <a:rPr lang="es-ES" dirty="0"/>
              <a:t> Cloud)</a:t>
            </a:r>
          </a:p>
          <a:p>
            <a:r>
              <a:rPr lang="es-ES" dirty="0"/>
              <a:t>6. Boto3. AWS SDK para Python</a:t>
            </a:r>
          </a:p>
        </p:txBody>
      </p:sp>
    </p:spTree>
    <p:extLst>
      <p:ext uri="{BB962C8B-B14F-4D97-AF65-F5344CB8AC3E}">
        <p14:creationId xmlns:p14="http://schemas.microsoft.com/office/powerpoint/2010/main" val="325117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30</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923330"/>
          </a:xfrm>
          <a:prstGeom prst="rect">
            <a:avLst/>
          </a:prstGeom>
          <a:noFill/>
        </p:spPr>
        <p:txBody>
          <a:bodyPr wrap="square">
            <a:spAutoFit/>
          </a:bodyPr>
          <a:lstStyle/>
          <a:p>
            <a:r>
              <a:rPr lang="es-ES" dirty="0"/>
              <a:t>D) Obtener la dirección IP privada de la nueva instancia creada. Comprobar que es posible abrir una conexión SSH a la nueva instancia desde la anterior (será necesario contar con la clave SSH privada en la primera instancia). </a:t>
            </a:r>
          </a:p>
        </p:txBody>
      </p:sp>
      <p:sp>
        <p:nvSpPr>
          <p:cNvPr id="8" name="CuadroTexto 7">
            <a:extLst>
              <a:ext uri="{FF2B5EF4-FFF2-40B4-BE49-F238E27FC236}">
                <a16:creationId xmlns:a16="http://schemas.microsoft.com/office/drawing/2014/main" id="{45580556-7186-74E1-994B-4D271DC5F556}"/>
              </a:ext>
            </a:extLst>
          </p:cNvPr>
          <p:cNvSpPr txBox="1"/>
          <p:nvPr/>
        </p:nvSpPr>
        <p:spPr>
          <a:xfrm>
            <a:off x="667657" y="2291695"/>
            <a:ext cx="8051994" cy="369332"/>
          </a:xfrm>
          <a:prstGeom prst="rect">
            <a:avLst/>
          </a:prstGeom>
          <a:noFill/>
        </p:spPr>
        <p:txBody>
          <a:bodyPr wrap="square">
            <a:spAutoFit/>
          </a:bodyPr>
          <a:lstStyle/>
          <a:p>
            <a:r>
              <a:rPr lang="es-ES" dirty="0"/>
              <a:t>Descargamos las claves en la instancia con la dirección pública:</a:t>
            </a:r>
          </a:p>
        </p:txBody>
      </p:sp>
      <p:pic>
        <p:nvPicPr>
          <p:cNvPr id="11" name="Imagen 10">
            <a:extLst>
              <a:ext uri="{FF2B5EF4-FFF2-40B4-BE49-F238E27FC236}">
                <a16:creationId xmlns:a16="http://schemas.microsoft.com/office/drawing/2014/main" id="{BA88A6EF-8185-8AE4-E45E-CC34093903AC}"/>
              </a:ext>
            </a:extLst>
          </p:cNvPr>
          <p:cNvPicPr>
            <a:picLocks noChangeAspect="1"/>
          </p:cNvPicPr>
          <p:nvPr/>
        </p:nvPicPr>
        <p:blipFill>
          <a:blip r:embed="rId3"/>
          <a:stretch>
            <a:fillRect/>
          </a:stretch>
        </p:blipFill>
        <p:spPr>
          <a:xfrm>
            <a:off x="780757" y="2783189"/>
            <a:ext cx="10128738" cy="1291621"/>
          </a:xfrm>
          <a:prstGeom prst="rect">
            <a:avLst/>
          </a:prstGeom>
        </p:spPr>
      </p:pic>
    </p:spTree>
    <p:extLst>
      <p:ext uri="{BB962C8B-B14F-4D97-AF65-F5344CB8AC3E}">
        <p14:creationId xmlns:p14="http://schemas.microsoft.com/office/powerpoint/2010/main" val="22785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31</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923330"/>
          </a:xfrm>
          <a:prstGeom prst="rect">
            <a:avLst/>
          </a:prstGeom>
          <a:noFill/>
        </p:spPr>
        <p:txBody>
          <a:bodyPr wrap="square">
            <a:spAutoFit/>
          </a:bodyPr>
          <a:lstStyle/>
          <a:p>
            <a:r>
              <a:rPr lang="es-ES" dirty="0"/>
              <a:t>D) Obtener la dirección IP privada de la nueva instancia creada. Comprobar que es posible abrir una conexión SSH a la nueva instancia desde la anterior (será necesario contar con la clave SSH privada en la primera instancia). </a:t>
            </a:r>
          </a:p>
        </p:txBody>
      </p:sp>
      <p:sp>
        <p:nvSpPr>
          <p:cNvPr id="2" name="CuadroTexto 1">
            <a:extLst>
              <a:ext uri="{FF2B5EF4-FFF2-40B4-BE49-F238E27FC236}">
                <a16:creationId xmlns:a16="http://schemas.microsoft.com/office/drawing/2014/main" id="{311D81CE-6A75-903D-6802-E47A76B572E2}"/>
              </a:ext>
            </a:extLst>
          </p:cNvPr>
          <p:cNvSpPr txBox="1"/>
          <p:nvPr/>
        </p:nvSpPr>
        <p:spPr>
          <a:xfrm>
            <a:off x="8771206" y="5979984"/>
            <a:ext cx="3288080" cy="253916"/>
          </a:xfrm>
          <a:prstGeom prst="rect">
            <a:avLst/>
          </a:prstGeom>
          <a:noFill/>
        </p:spPr>
        <p:txBody>
          <a:bodyPr wrap="none" rtlCol="0">
            <a:spAutoFit/>
          </a:bodyPr>
          <a:lstStyle/>
          <a:p>
            <a:r>
              <a:rPr lang="es-ES" sz="1050" dirty="0">
                <a:solidFill>
                  <a:srgbClr val="FF0000"/>
                </a:solidFill>
              </a:rPr>
              <a:t>Nota: La IP pública es distinta porque lo hice otro </a:t>
            </a:r>
            <a:r>
              <a:rPr lang="es-ES" sz="1050" dirty="0" err="1">
                <a:solidFill>
                  <a:srgbClr val="FF0000"/>
                </a:solidFill>
              </a:rPr>
              <a:t>dia</a:t>
            </a:r>
            <a:endParaRPr lang="es-ES" sz="1050" dirty="0">
              <a:solidFill>
                <a:srgbClr val="FF0000"/>
              </a:solidFill>
            </a:endParaRPr>
          </a:p>
        </p:txBody>
      </p:sp>
      <p:pic>
        <p:nvPicPr>
          <p:cNvPr id="10" name="Imagen 9">
            <a:extLst>
              <a:ext uri="{FF2B5EF4-FFF2-40B4-BE49-F238E27FC236}">
                <a16:creationId xmlns:a16="http://schemas.microsoft.com/office/drawing/2014/main" id="{8D35AE0B-9AAC-C6E3-3B30-D52746E9A243}"/>
              </a:ext>
            </a:extLst>
          </p:cNvPr>
          <p:cNvPicPr>
            <a:picLocks noChangeAspect="1"/>
          </p:cNvPicPr>
          <p:nvPr/>
        </p:nvPicPr>
        <p:blipFill rotWithShape="1">
          <a:blip r:embed="rId3"/>
          <a:srcRect t="46011"/>
          <a:stretch/>
        </p:blipFill>
        <p:spPr>
          <a:xfrm>
            <a:off x="6307758" y="2335035"/>
            <a:ext cx="5751528" cy="2887542"/>
          </a:xfrm>
          <a:prstGeom prst="rect">
            <a:avLst/>
          </a:prstGeom>
        </p:spPr>
      </p:pic>
      <p:pic>
        <p:nvPicPr>
          <p:cNvPr id="12" name="Imagen 11">
            <a:extLst>
              <a:ext uri="{FF2B5EF4-FFF2-40B4-BE49-F238E27FC236}">
                <a16:creationId xmlns:a16="http://schemas.microsoft.com/office/drawing/2014/main" id="{1A617646-C07B-22D3-E6DF-7E5FDCCD8C74}"/>
              </a:ext>
            </a:extLst>
          </p:cNvPr>
          <p:cNvPicPr>
            <a:picLocks noChangeAspect="1"/>
          </p:cNvPicPr>
          <p:nvPr/>
        </p:nvPicPr>
        <p:blipFill rotWithShape="1">
          <a:blip r:embed="rId3"/>
          <a:srcRect b="46011"/>
          <a:stretch/>
        </p:blipFill>
        <p:spPr>
          <a:xfrm>
            <a:off x="438937" y="2335035"/>
            <a:ext cx="5751528" cy="2887542"/>
          </a:xfrm>
          <a:prstGeom prst="rect">
            <a:avLst/>
          </a:prstGeom>
        </p:spPr>
      </p:pic>
    </p:spTree>
    <p:extLst>
      <p:ext uri="{BB962C8B-B14F-4D97-AF65-F5344CB8AC3E}">
        <p14:creationId xmlns:p14="http://schemas.microsoft.com/office/powerpoint/2010/main" val="1623866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32</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1754326"/>
          </a:xfrm>
          <a:prstGeom prst="rect">
            <a:avLst/>
          </a:prstGeom>
          <a:noFill/>
        </p:spPr>
        <p:txBody>
          <a:bodyPr wrap="square">
            <a:spAutoFit/>
          </a:bodyPr>
          <a:lstStyle/>
          <a:p>
            <a:r>
              <a:rPr lang="es-ES" dirty="0"/>
              <a:t>E) La nueva instancia creada no tiene salida a Internet. Para facilitar la salida de esta máquina reservar en primer lugar una IP pública (elástica) y a continuación crear un </a:t>
            </a:r>
            <a:r>
              <a:rPr lang="es-ES" b="1" dirty="0" err="1"/>
              <a:t>nat-gateway</a:t>
            </a:r>
            <a:r>
              <a:rPr lang="es-ES" dirty="0"/>
              <a:t> que tendrá asociada la IP pública reservada y estará ubicado en la subred pública de la tercera zona de disponibilidad. Crear una tabla de rutas para la subred privada y una nueva ruta que usará el </a:t>
            </a:r>
            <a:r>
              <a:rPr lang="es-ES" dirty="0" err="1"/>
              <a:t>nat-gateway</a:t>
            </a:r>
            <a:r>
              <a:rPr lang="es-ES" dirty="0"/>
              <a:t> para las conexiones externas desde la subred privada. Verificar que la nueva instancia tiene conectividad exterior.</a:t>
            </a:r>
          </a:p>
          <a:p>
            <a:endParaRPr lang="es-ES" dirty="0"/>
          </a:p>
        </p:txBody>
      </p:sp>
      <p:sp>
        <p:nvSpPr>
          <p:cNvPr id="2" name="CuadroTexto 1">
            <a:extLst>
              <a:ext uri="{FF2B5EF4-FFF2-40B4-BE49-F238E27FC236}">
                <a16:creationId xmlns:a16="http://schemas.microsoft.com/office/drawing/2014/main" id="{311D81CE-6A75-903D-6802-E47A76B572E2}"/>
              </a:ext>
            </a:extLst>
          </p:cNvPr>
          <p:cNvSpPr txBox="1"/>
          <p:nvPr/>
        </p:nvSpPr>
        <p:spPr>
          <a:xfrm>
            <a:off x="8771206" y="5979984"/>
            <a:ext cx="3288080" cy="253916"/>
          </a:xfrm>
          <a:prstGeom prst="rect">
            <a:avLst/>
          </a:prstGeom>
          <a:noFill/>
        </p:spPr>
        <p:txBody>
          <a:bodyPr wrap="none" rtlCol="0">
            <a:spAutoFit/>
          </a:bodyPr>
          <a:lstStyle/>
          <a:p>
            <a:r>
              <a:rPr lang="es-ES" sz="1050" dirty="0">
                <a:solidFill>
                  <a:srgbClr val="FF0000"/>
                </a:solidFill>
              </a:rPr>
              <a:t>Nota: La IP pública es distinta porque lo hice otro </a:t>
            </a:r>
            <a:r>
              <a:rPr lang="es-ES" sz="1050" dirty="0" err="1">
                <a:solidFill>
                  <a:srgbClr val="FF0000"/>
                </a:solidFill>
              </a:rPr>
              <a:t>dia</a:t>
            </a:r>
            <a:endParaRPr lang="es-ES" sz="1050" dirty="0">
              <a:solidFill>
                <a:srgbClr val="FF0000"/>
              </a:solidFill>
            </a:endParaRPr>
          </a:p>
        </p:txBody>
      </p:sp>
      <p:sp>
        <p:nvSpPr>
          <p:cNvPr id="9" name="CuadroTexto 8">
            <a:extLst>
              <a:ext uri="{FF2B5EF4-FFF2-40B4-BE49-F238E27FC236}">
                <a16:creationId xmlns:a16="http://schemas.microsoft.com/office/drawing/2014/main" id="{F6B97AFA-1820-2346-1842-5B1649E81D6F}"/>
              </a:ext>
            </a:extLst>
          </p:cNvPr>
          <p:cNvSpPr txBox="1"/>
          <p:nvPr/>
        </p:nvSpPr>
        <p:spPr>
          <a:xfrm>
            <a:off x="991187" y="3105834"/>
            <a:ext cx="6094826" cy="646331"/>
          </a:xfrm>
          <a:prstGeom prst="rect">
            <a:avLst/>
          </a:prstGeom>
          <a:noFill/>
        </p:spPr>
        <p:txBody>
          <a:bodyPr wrap="square">
            <a:spAutoFit/>
          </a:bodyPr>
          <a:lstStyle/>
          <a:p>
            <a:r>
              <a:rPr lang="es-ES" dirty="0"/>
              <a:t>Reservar una IP Pública elástica:</a:t>
            </a:r>
          </a:p>
          <a:p>
            <a:r>
              <a:rPr lang="es-ES" dirty="0">
                <a:solidFill>
                  <a:srgbClr val="00B050"/>
                </a:solidFill>
              </a:rPr>
              <a:t>$</a:t>
            </a:r>
            <a:r>
              <a:rPr lang="es-ES" dirty="0" err="1">
                <a:solidFill>
                  <a:srgbClr val="00B050"/>
                </a:solidFill>
              </a:rPr>
              <a:t>aws</a:t>
            </a:r>
            <a:r>
              <a:rPr lang="es-ES" dirty="0">
                <a:solidFill>
                  <a:srgbClr val="00B050"/>
                </a:solidFill>
              </a:rPr>
              <a:t> ec2 </a:t>
            </a:r>
            <a:r>
              <a:rPr lang="es-ES" dirty="0" err="1">
                <a:solidFill>
                  <a:srgbClr val="00B050"/>
                </a:solidFill>
              </a:rPr>
              <a:t>allocate-address</a:t>
            </a:r>
            <a:r>
              <a:rPr lang="es-ES" dirty="0">
                <a:solidFill>
                  <a:srgbClr val="00B050"/>
                </a:solidFill>
              </a:rPr>
              <a:t> --</a:t>
            </a:r>
            <a:r>
              <a:rPr lang="es-ES" dirty="0" err="1">
                <a:solidFill>
                  <a:srgbClr val="00B050"/>
                </a:solidFill>
              </a:rPr>
              <a:t>domain</a:t>
            </a:r>
            <a:r>
              <a:rPr lang="es-ES" dirty="0">
                <a:solidFill>
                  <a:srgbClr val="00B050"/>
                </a:solidFill>
              </a:rPr>
              <a:t> </a:t>
            </a:r>
            <a:r>
              <a:rPr lang="es-ES" dirty="0" err="1">
                <a:solidFill>
                  <a:srgbClr val="00B050"/>
                </a:solidFill>
              </a:rPr>
              <a:t>vpc</a:t>
            </a:r>
            <a:endParaRPr lang="es-ES" dirty="0">
              <a:solidFill>
                <a:srgbClr val="00B050"/>
              </a:solidFill>
            </a:endParaRPr>
          </a:p>
        </p:txBody>
      </p:sp>
      <p:pic>
        <p:nvPicPr>
          <p:cNvPr id="13" name="Imagen 12">
            <a:extLst>
              <a:ext uri="{FF2B5EF4-FFF2-40B4-BE49-F238E27FC236}">
                <a16:creationId xmlns:a16="http://schemas.microsoft.com/office/drawing/2014/main" id="{013584C0-2212-9992-DCD4-ACAEF779295B}"/>
              </a:ext>
            </a:extLst>
          </p:cNvPr>
          <p:cNvPicPr>
            <a:picLocks noChangeAspect="1"/>
          </p:cNvPicPr>
          <p:nvPr/>
        </p:nvPicPr>
        <p:blipFill>
          <a:blip r:embed="rId3"/>
          <a:stretch>
            <a:fillRect/>
          </a:stretch>
        </p:blipFill>
        <p:spPr>
          <a:xfrm>
            <a:off x="991187" y="3988584"/>
            <a:ext cx="5869824" cy="1696379"/>
          </a:xfrm>
          <a:prstGeom prst="rect">
            <a:avLst/>
          </a:prstGeom>
        </p:spPr>
      </p:pic>
      <p:sp>
        <p:nvSpPr>
          <p:cNvPr id="15" name="CuadroTexto 14">
            <a:extLst>
              <a:ext uri="{FF2B5EF4-FFF2-40B4-BE49-F238E27FC236}">
                <a16:creationId xmlns:a16="http://schemas.microsoft.com/office/drawing/2014/main" id="{59B37B72-730F-4F86-DA9F-6FBB9BF2F41C}"/>
              </a:ext>
            </a:extLst>
          </p:cNvPr>
          <p:cNvSpPr txBox="1"/>
          <p:nvPr/>
        </p:nvSpPr>
        <p:spPr>
          <a:xfrm>
            <a:off x="7148146" y="3646761"/>
            <a:ext cx="5043854" cy="1754326"/>
          </a:xfrm>
          <a:prstGeom prst="rect">
            <a:avLst/>
          </a:prstGeom>
          <a:noFill/>
        </p:spPr>
        <p:txBody>
          <a:bodyPr wrap="square">
            <a:spAutoFit/>
          </a:bodyPr>
          <a:lstStyle/>
          <a:p>
            <a:r>
              <a:rPr lang="es-ES" dirty="0"/>
              <a:t> "</a:t>
            </a:r>
            <a:r>
              <a:rPr lang="es-ES" dirty="0" err="1"/>
              <a:t>PublicIp</a:t>
            </a:r>
            <a:r>
              <a:rPr lang="es-ES" dirty="0"/>
              <a:t>": "44.222.14.124",</a:t>
            </a:r>
          </a:p>
          <a:p>
            <a:r>
              <a:rPr lang="es-ES" dirty="0">
                <a:highlight>
                  <a:srgbClr val="FFFF00"/>
                </a:highlight>
              </a:rPr>
              <a:t>    "</a:t>
            </a:r>
            <a:r>
              <a:rPr lang="es-ES" dirty="0" err="1">
                <a:highlight>
                  <a:srgbClr val="FFFF00"/>
                </a:highlight>
              </a:rPr>
              <a:t>AllocationId</a:t>
            </a:r>
            <a:r>
              <a:rPr lang="es-ES" dirty="0">
                <a:highlight>
                  <a:srgbClr val="FFFF00"/>
                </a:highlight>
              </a:rPr>
              <a:t>": "eipalloc-0a133010edf734849",</a:t>
            </a:r>
          </a:p>
          <a:p>
            <a:r>
              <a:rPr lang="es-ES" dirty="0"/>
              <a:t>    "PublicIpv4Pool": "</a:t>
            </a:r>
            <a:r>
              <a:rPr lang="es-ES" dirty="0" err="1"/>
              <a:t>amazon</a:t>
            </a:r>
            <a:r>
              <a:rPr lang="es-ES" dirty="0"/>
              <a:t>",</a:t>
            </a:r>
          </a:p>
          <a:p>
            <a:r>
              <a:rPr lang="es-ES" dirty="0"/>
              <a:t>    "</a:t>
            </a:r>
            <a:r>
              <a:rPr lang="es-ES" dirty="0" err="1"/>
              <a:t>NetworkBorderGroup</a:t>
            </a:r>
            <a:r>
              <a:rPr lang="es-ES" dirty="0"/>
              <a:t>": "us-east-1",</a:t>
            </a:r>
          </a:p>
          <a:p>
            <a:r>
              <a:rPr lang="es-ES" dirty="0"/>
              <a:t>    "</a:t>
            </a:r>
            <a:r>
              <a:rPr lang="es-ES" dirty="0" err="1"/>
              <a:t>Domain</a:t>
            </a:r>
            <a:r>
              <a:rPr lang="es-ES" dirty="0"/>
              <a:t>": "</a:t>
            </a:r>
            <a:r>
              <a:rPr lang="es-ES" dirty="0" err="1"/>
              <a:t>vpc</a:t>
            </a:r>
            <a:r>
              <a:rPr lang="es-ES" dirty="0"/>
              <a:t>"</a:t>
            </a:r>
          </a:p>
          <a:p>
            <a:r>
              <a:rPr lang="es-ES" dirty="0"/>
              <a:t>}</a:t>
            </a:r>
          </a:p>
        </p:txBody>
      </p:sp>
    </p:spTree>
    <p:extLst>
      <p:ext uri="{BB962C8B-B14F-4D97-AF65-F5344CB8AC3E}">
        <p14:creationId xmlns:p14="http://schemas.microsoft.com/office/powerpoint/2010/main" val="4202716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33</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1754326"/>
          </a:xfrm>
          <a:prstGeom prst="rect">
            <a:avLst/>
          </a:prstGeom>
          <a:noFill/>
        </p:spPr>
        <p:txBody>
          <a:bodyPr wrap="square">
            <a:spAutoFit/>
          </a:bodyPr>
          <a:lstStyle/>
          <a:p>
            <a:r>
              <a:rPr lang="es-ES" dirty="0"/>
              <a:t>E) La nueva instancia creada no tiene salida a Internet. Para facilitar la salida de esta máquina reservar en primer lugar una IP pública (elástica) y a continuación crear un </a:t>
            </a:r>
            <a:r>
              <a:rPr lang="es-ES" dirty="0" err="1"/>
              <a:t>nat-gateway</a:t>
            </a:r>
            <a:r>
              <a:rPr lang="es-ES" dirty="0"/>
              <a:t> que tendrá asociada la IP pública reservada y estará ubicado en la subred pública de la tercera zona de disponibilidad. Crear una tabla de rutas para la subred privada y una nueva ruta que usará el </a:t>
            </a:r>
            <a:r>
              <a:rPr lang="es-ES" dirty="0" err="1"/>
              <a:t>nat-gateway</a:t>
            </a:r>
            <a:r>
              <a:rPr lang="es-ES" dirty="0"/>
              <a:t> para las conexiones externas desde la subred privada. Verificar que la nueva instancia tiene conectividad exterior.</a:t>
            </a:r>
          </a:p>
          <a:p>
            <a:endParaRPr lang="es-ES" dirty="0"/>
          </a:p>
        </p:txBody>
      </p:sp>
      <p:sp>
        <p:nvSpPr>
          <p:cNvPr id="9" name="CuadroTexto 8">
            <a:extLst>
              <a:ext uri="{FF2B5EF4-FFF2-40B4-BE49-F238E27FC236}">
                <a16:creationId xmlns:a16="http://schemas.microsoft.com/office/drawing/2014/main" id="{F6B97AFA-1820-2346-1842-5B1649E81D6F}"/>
              </a:ext>
            </a:extLst>
          </p:cNvPr>
          <p:cNvSpPr txBox="1"/>
          <p:nvPr/>
        </p:nvSpPr>
        <p:spPr>
          <a:xfrm>
            <a:off x="749691" y="2808652"/>
            <a:ext cx="11200814" cy="892552"/>
          </a:xfrm>
          <a:prstGeom prst="rect">
            <a:avLst/>
          </a:prstGeom>
          <a:noFill/>
        </p:spPr>
        <p:txBody>
          <a:bodyPr wrap="square">
            <a:spAutoFit/>
          </a:bodyPr>
          <a:lstStyle/>
          <a:p>
            <a:r>
              <a:rPr lang="es-ES" dirty="0"/>
              <a:t>Crear un </a:t>
            </a:r>
            <a:r>
              <a:rPr lang="es-ES" dirty="0" err="1"/>
              <a:t>Nat</a:t>
            </a:r>
            <a:r>
              <a:rPr lang="es-ES" dirty="0"/>
              <a:t> Gateway</a:t>
            </a:r>
          </a:p>
          <a:p>
            <a:r>
              <a:rPr lang="es-ES" dirty="0">
                <a:solidFill>
                  <a:srgbClr val="00B050"/>
                </a:solidFill>
              </a:rPr>
              <a:t>$ </a:t>
            </a:r>
            <a:r>
              <a:rPr lang="es-ES" dirty="0" err="1">
                <a:solidFill>
                  <a:srgbClr val="00B050"/>
                </a:solidFill>
              </a:rPr>
              <a:t>aws</a:t>
            </a:r>
            <a:r>
              <a:rPr lang="es-ES" dirty="0">
                <a:solidFill>
                  <a:srgbClr val="00B050"/>
                </a:solidFill>
              </a:rPr>
              <a:t> ec2 </a:t>
            </a:r>
            <a:r>
              <a:rPr lang="es-ES" dirty="0" err="1">
                <a:solidFill>
                  <a:srgbClr val="00B050"/>
                </a:solidFill>
              </a:rPr>
              <a:t>create-nat-gateway</a:t>
            </a:r>
            <a:r>
              <a:rPr lang="es-ES" dirty="0">
                <a:solidFill>
                  <a:srgbClr val="00B050"/>
                </a:solidFill>
              </a:rPr>
              <a:t> --</a:t>
            </a:r>
            <a:r>
              <a:rPr lang="es-ES" dirty="0" err="1">
                <a:solidFill>
                  <a:srgbClr val="00B050"/>
                </a:solidFill>
              </a:rPr>
              <a:t>subnet</a:t>
            </a:r>
            <a:r>
              <a:rPr lang="es-ES" dirty="0">
                <a:solidFill>
                  <a:srgbClr val="00B050"/>
                </a:solidFill>
              </a:rPr>
              <a:t>-id </a:t>
            </a:r>
            <a:r>
              <a:rPr lang="es-ES" dirty="0" err="1">
                <a:solidFill>
                  <a:srgbClr val="00B050"/>
                </a:solidFill>
              </a:rPr>
              <a:t>subnet-xxxxxx</a:t>
            </a:r>
            <a:r>
              <a:rPr lang="es-ES" dirty="0">
                <a:solidFill>
                  <a:srgbClr val="00B050"/>
                </a:solidFill>
              </a:rPr>
              <a:t> --</a:t>
            </a:r>
            <a:r>
              <a:rPr lang="es-ES" dirty="0" err="1">
                <a:solidFill>
                  <a:srgbClr val="00B050"/>
                </a:solidFill>
              </a:rPr>
              <a:t>allocation</a:t>
            </a:r>
            <a:r>
              <a:rPr lang="es-ES" dirty="0">
                <a:solidFill>
                  <a:srgbClr val="00B050"/>
                </a:solidFill>
              </a:rPr>
              <a:t>-id </a:t>
            </a:r>
            <a:r>
              <a:rPr lang="es-ES" dirty="0" err="1">
                <a:solidFill>
                  <a:srgbClr val="00B050"/>
                </a:solidFill>
              </a:rPr>
              <a:t>eipalloc-xxxxxxxx</a:t>
            </a:r>
            <a:endParaRPr lang="es-ES" dirty="0">
              <a:solidFill>
                <a:srgbClr val="00B050"/>
              </a:solidFill>
            </a:endParaRPr>
          </a:p>
          <a:p>
            <a:r>
              <a:rPr lang="es-ES" sz="1600" dirty="0">
                <a:solidFill>
                  <a:srgbClr val="00B050"/>
                </a:solidFill>
              </a:rPr>
              <a:t>$ </a:t>
            </a:r>
            <a:r>
              <a:rPr lang="es-ES" sz="1600" dirty="0" err="1">
                <a:solidFill>
                  <a:srgbClr val="00B050"/>
                </a:solidFill>
              </a:rPr>
              <a:t>aws</a:t>
            </a:r>
            <a:r>
              <a:rPr lang="es-ES" sz="1600" dirty="0">
                <a:solidFill>
                  <a:srgbClr val="00B050"/>
                </a:solidFill>
              </a:rPr>
              <a:t> ec2 </a:t>
            </a:r>
            <a:r>
              <a:rPr lang="es-ES" sz="1600" dirty="0" err="1">
                <a:solidFill>
                  <a:srgbClr val="00B050"/>
                </a:solidFill>
              </a:rPr>
              <a:t>create-nat-gateway</a:t>
            </a:r>
            <a:r>
              <a:rPr lang="es-ES" sz="1600" dirty="0">
                <a:solidFill>
                  <a:srgbClr val="00B050"/>
                </a:solidFill>
              </a:rPr>
              <a:t> --</a:t>
            </a:r>
            <a:r>
              <a:rPr lang="es-ES" sz="1600" dirty="0" err="1">
                <a:solidFill>
                  <a:srgbClr val="00B050"/>
                </a:solidFill>
              </a:rPr>
              <a:t>subnet</a:t>
            </a:r>
            <a:r>
              <a:rPr lang="es-ES" sz="1600" dirty="0">
                <a:solidFill>
                  <a:srgbClr val="00B050"/>
                </a:solidFill>
              </a:rPr>
              <a:t>-id subnet-</a:t>
            </a:r>
            <a:r>
              <a:rPr lang="es-ES" sz="1600" dirty="0"/>
              <a:t>06590d11e9b6c0295</a:t>
            </a:r>
            <a:r>
              <a:rPr lang="es-ES" sz="1600" dirty="0">
                <a:solidFill>
                  <a:srgbClr val="00B050"/>
                </a:solidFill>
              </a:rPr>
              <a:t> --</a:t>
            </a:r>
            <a:r>
              <a:rPr lang="es-ES" sz="1600" dirty="0" err="1">
                <a:solidFill>
                  <a:srgbClr val="00B050"/>
                </a:solidFill>
              </a:rPr>
              <a:t>allocation</a:t>
            </a:r>
            <a:r>
              <a:rPr lang="es-ES" sz="1600" dirty="0">
                <a:solidFill>
                  <a:srgbClr val="00B050"/>
                </a:solidFill>
              </a:rPr>
              <a:t>-id </a:t>
            </a:r>
            <a:r>
              <a:rPr lang="es-ES" sz="1600" dirty="0"/>
              <a:t>eipalloc-0a133010edf734849</a:t>
            </a:r>
            <a:endParaRPr lang="es-ES" sz="1600" dirty="0">
              <a:solidFill>
                <a:srgbClr val="00B050"/>
              </a:solidFill>
            </a:endParaRPr>
          </a:p>
        </p:txBody>
      </p:sp>
      <p:sp>
        <p:nvSpPr>
          <p:cNvPr id="15" name="CuadroTexto 14">
            <a:extLst>
              <a:ext uri="{FF2B5EF4-FFF2-40B4-BE49-F238E27FC236}">
                <a16:creationId xmlns:a16="http://schemas.microsoft.com/office/drawing/2014/main" id="{59B37B72-730F-4F86-DA9F-6FBB9BF2F41C}"/>
              </a:ext>
            </a:extLst>
          </p:cNvPr>
          <p:cNvSpPr txBox="1"/>
          <p:nvPr/>
        </p:nvSpPr>
        <p:spPr>
          <a:xfrm>
            <a:off x="7015432" y="4120836"/>
            <a:ext cx="5043854" cy="923330"/>
          </a:xfrm>
          <a:prstGeom prst="rect">
            <a:avLst/>
          </a:prstGeom>
          <a:noFill/>
        </p:spPr>
        <p:txBody>
          <a:bodyPr wrap="square">
            <a:spAutoFit/>
          </a:bodyPr>
          <a:lstStyle/>
          <a:p>
            <a:r>
              <a:rPr lang="es-ES" dirty="0"/>
              <a:t> "</a:t>
            </a:r>
            <a:r>
              <a:rPr lang="es-ES" dirty="0" err="1"/>
              <a:t>PublicIp</a:t>
            </a:r>
            <a:r>
              <a:rPr lang="es-ES" dirty="0"/>
              <a:t>": "44.222.14.124",</a:t>
            </a:r>
          </a:p>
          <a:p>
            <a:r>
              <a:rPr lang="es-ES" dirty="0"/>
              <a:t>    "</a:t>
            </a:r>
            <a:r>
              <a:rPr lang="es-ES" dirty="0" err="1"/>
              <a:t>AllocationId</a:t>
            </a:r>
            <a:r>
              <a:rPr lang="es-ES" dirty="0"/>
              <a:t>": "eipalloc-0a133010edf734849",</a:t>
            </a:r>
          </a:p>
          <a:p>
            <a:r>
              <a:rPr lang="es-ES" dirty="0"/>
              <a:t>    "</a:t>
            </a:r>
            <a:r>
              <a:rPr lang="es-ES" dirty="0" err="1"/>
              <a:t>SubnetId</a:t>
            </a:r>
            <a:r>
              <a:rPr lang="es-ES" dirty="0"/>
              <a:t>": "subnet-06590d11e9b6c0295",</a:t>
            </a:r>
            <a:endParaRPr lang="es-ES" dirty="0">
              <a:solidFill>
                <a:srgbClr val="FF0000"/>
              </a:solidFill>
            </a:endParaRPr>
          </a:p>
        </p:txBody>
      </p:sp>
      <p:pic>
        <p:nvPicPr>
          <p:cNvPr id="10" name="Imagen 9">
            <a:extLst>
              <a:ext uri="{FF2B5EF4-FFF2-40B4-BE49-F238E27FC236}">
                <a16:creationId xmlns:a16="http://schemas.microsoft.com/office/drawing/2014/main" id="{35E08AD1-07B3-34ED-DC77-6337B9E1D907}"/>
              </a:ext>
            </a:extLst>
          </p:cNvPr>
          <p:cNvPicPr>
            <a:picLocks noChangeAspect="1"/>
          </p:cNvPicPr>
          <p:nvPr/>
        </p:nvPicPr>
        <p:blipFill>
          <a:blip r:embed="rId3"/>
          <a:stretch>
            <a:fillRect/>
          </a:stretch>
        </p:blipFill>
        <p:spPr>
          <a:xfrm>
            <a:off x="898868" y="3701204"/>
            <a:ext cx="5783286" cy="2702539"/>
          </a:xfrm>
          <a:prstGeom prst="rect">
            <a:avLst/>
          </a:prstGeom>
        </p:spPr>
      </p:pic>
    </p:spTree>
    <p:extLst>
      <p:ext uri="{BB962C8B-B14F-4D97-AF65-F5344CB8AC3E}">
        <p14:creationId xmlns:p14="http://schemas.microsoft.com/office/powerpoint/2010/main" val="2603164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34</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1754326"/>
          </a:xfrm>
          <a:prstGeom prst="rect">
            <a:avLst/>
          </a:prstGeom>
          <a:noFill/>
        </p:spPr>
        <p:txBody>
          <a:bodyPr wrap="square">
            <a:spAutoFit/>
          </a:bodyPr>
          <a:lstStyle/>
          <a:p>
            <a:r>
              <a:rPr lang="es-ES" dirty="0"/>
              <a:t>E) La nueva instancia creada no tiene salida a Internet. Para facilitar la salida de esta máquina reservar en primer lugar una IP pública (elástica) y a continuación crear un </a:t>
            </a:r>
            <a:r>
              <a:rPr lang="es-ES" dirty="0" err="1"/>
              <a:t>nat-gateway</a:t>
            </a:r>
            <a:r>
              <a:rPr lang="es-ES" dirty="0"/>
              <a:t> que tendrá asociada la IP pública reservada y estará ubicado en la subred pública de la tercera zona de disponibilidad. Crear una tabla de rutas para la subred privada y una nueva ruta que usará el </a:t>
            </a:r>
            <a:r>
              <a:rPr lang="es-ES" dirty="0" err="1"/>
              <a:t>nat-gateway</a:t>
            </a:r>
            <a:r>
              <a:rPr lang="es-ES" dirty="0"/>
              <a:t> para las conexiones externas desde la subred privada. Verificar que la nueva instancia tiene conectividad exterior.</a:t>
            </a:r>
          </a:p>
          <a:p>
            <a:endParaRPr lang="es-ES" dirty="0"/>
          </a:p>
        </p:txBody>
      </p:sp>
      <p:sp>
        <p:nvSpPr>
          <p:cNvPr id="9" name="CuadroTexto 8">
            <a:extLst>
              <a:ext uri="{FF2B5EF4-FFF2-40B4-BE49-F238E27FC236}">
                <a16:creationId xmlns:a16="http://schemas.microsoft.com/office/drawing/2014/main" id="{F6B97AFA-1820-2346-1842-5B1649E81D6F}"/>
              </a:ext>
            </a:extLst>
          </p:cNvPr>
          <p:cNvSpPr txBox="1"/>
          <p:nvPr/>
        </p:nvSpPr>
        <p:spPr>
          <a:xfrm>
            <a:off x="749691" y="2808652"/>
            <a:ext cx="11200814" cy="3385542"/>
          </a:xfrm>
          <a:prstGeom prst="rect">
            <a:avLst/>
          </a:prstGeom>
          <a:noFill/>
        </p:spPr>
        <p:txBody>
          <a:bodyPr wrap="square">
            <a:spAutoFit/>
          </a:bodyPr>
          <a:lstStyle/>
          <a:p>
            <a:r>
              <a:rPr lang="es-ES" dirty="0">
                <a:solidFill>
                  <a:srgbClr val="00B050"/>
                </a:solidFill>
              </a:rPr>
              <a:t>Crear un </a:t>
            </a:r>
            <a:r>
              <a:rPr lang="es-ES" dirty="0" err="1">
                <a:solidFill>
                  <a:srgbClr val="00B050"/>
                </a:solidFill>
              </a:rPr>
              <a:t>Nat</a:t>
            </a:r>
            <a:r>
              <a:rPr lang="es-ES" dirty="0">
                <a:solidFill>
                  <a:srgbClr val="00B050"/>
                </a:solidFill>
              </a:rPr>
              <a:t> Gateway</a:t>
            </a:r>
          </a:p>
          <a:p>
            <a:r>
              <a:rPr lang="es-ES" dirty="0">
                <a:solidFill>
                  <a:srgbClr val="00B050"/>
                </a:solidFill>
              </a:rPr>
              <a:t>$ </a:t>
            </a:r>
            <a:r>
              <a:rPr lang="es-ES" dirty="0" err="1">
                <a:solidFill>
                  <a:srgbClr val="00B050"/>
                </a:solidFill>
              </a:rPr>
              <a:t>aws</a:t>
            </a:r>
            <a:r>
              <a:rPr lang="es-ES" dirty="0">
                <a:solidFill>
                  <a:srgbClr val="00B050"/>
                </a:solidFill>
              </a:rPr>
              <a:t> ec2 </a:t>
            </a:r>
            <a:r>
              <a:rPr lang="es-ES" dirty="0" err="1">
                <a:solidFill>
                  <a:srgbClr val="00B050"/>
                </a:solidFill>
              </a:rPr>
              <a:t>create-nat-gateway</a:t>
            </a:r>
            <a:r>
              <a:rPr lang="es-ES" dirty="0">
                <a:solidFill>
                  <a:srgbClr val="00B050"/>
                </a:solidFill>
              </a:rPr>
              <a:t> --</a:t>
            </a:r>
            <a:r>
              <a:rPr lang="es-ES" dirty="0" err="1">
                <a:solidFill>
                  <a:srgbClr val="00B050"/>
                </a:solidFill>
              </a:rPr>
              <a:t>subnet</a:t>
            </a:r>
            <a:r>
              <a:rPr lang="es-ES" dirty="0">
                <a:solidFill>
                  <a:srgbClr val="00B050"/>
                </a:solidFill>
              </a:rPr>
              <a:t>-id </a:t>
            </a:r>
            <a:r>
              <a:rPr lang="es-ES" dirty="0" err="1">
                <a:solidFill>
                  <a:srgbClr val="00B050"/>
                </a:solidFill>
              </a:rPr>
              <a:t>subnet-xxxxxx</a:t>
            </a:r>
            <a:r>
              <a:rPr lang="es-ES" dirty="0">
                <a:solidFill>
                  <a:srgbClr val="00B050"/>
                </a:solidFill>
              </a:rPr>
              <a:t> --</a:t>
            </a:r>
            <a:r>
              <a:rPr lang="es-ES" dirty="0" err="1">
                <a:solidFill>
                  <a:srgbClr val="00B050"/>
                </a:solidFill>
              </a:rPr>
              <a:t>allocation</a:t>
            </a:r>
            <a:r>
              <a:rPr lang="es-ES" dirty="0">
                <a:solidFill>
                  <a:srgbClr val="00B050"/>
                </a:solidFill>
              </a:rPr>
              <a:t>-id </a:t>
            </a:r>
            <a:r>
              <a:rPr lang="es-ES" dirty="0" err="1">
                <a:solidFill>
                  <a:srgbClr val="00B050"/>
                </a:solidFill>
              </a:rPr>
              <a:t>eipalloc-xxxxxxxx</a:t>
            </a:r>
            <a:endParaRPr lang="es-ES" dirty="0">
              <a:solidFill>
                <a:srgbClr val="00B050"/>
              </a:solidFill>
            </a:endParaRPr>
          </a:p>
          <a:p>
            <a:r>
              <a:rPr lang="es-ES" sz="1800" dirty="0" err="1">
                <a:solidFill>
                  <a:srgbClr val="00B050"/>
                </a:solidFill>
              </a:rPr>
              <a:t>aws</a:t>
            </a:r>
            <a:r>
              <a:rPr lang="es-ES" sz="1800" dirty="0">
                <a:solidFill>
                  <a:srgbClr val="00B050"/>
                </a:solidFill>
              </a:rPr>
              <a:t> ec2 </a:t>
            </a:r>
            <a:r>
              <a:rPr lang="es-ES" sz="1800" dirty="0" err="1">
                <a:solidFill>
                  <a:srgbClr val="00B050"/>
                </a:solidFill>
              </a:rPr>
              <a:t>create-nat-gateway</a:t>
            </a:r>
            <a:r>
              <a:rPr lang="es-ES" sz="1800" dirty="0">
                <a:solidFill>
                  <a:srgbClr val="00B050"/>
                </a:solidFill>
              </a:rPr>
              <a:t> --</a:t>
            </a:r>
            <a:r>
              <a:rPr lang="es-ES" sz="1800" dirty="0" err="1">
                <a:solidFill>
                  <a:srgbClr val="00B050"/>
                </a:solidFill>
              </a:rPr>
              <a:t>subnet</a:t>
            </a:r>
            <a:r>
              <a:rPr lang="es-ES" sz="1800" dirty="0">
                <a:solidFill>
                  <a:srgbClr val="00B050"/>
                </a:solidFill>
              </a:rPr>
              <a:t>-id SUBRED US EAST 1-C --</a:t>
            </a:r>
            <a:r>
              <a:rPr lang="es-ES" sz="1800" dirty="0" err="1">
                <a:solidFill>
                  <a:srgbClr val="00B050"/>
                </a:solidFill>
              </a:rPr>
              <a:t>allocation</a:t>
            </a:r>
            <a:r>
              <a:rPr lang="es-ES" sz="1800" dirty="0">
                <a:solidFill>
                  <a:srgbClr val="00B050"/>
                </a:solidFill>
              </a:rPr>
              <a:t>-id eipalloc-0a133010edf734849</a:t>
            </a:r>
          </a:p>
          <a:p>
            <a:endParaRPr lang="es-ES" sz="1800"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err="1">
                <a:solidFill>
                  <a:srgbClr val="00B050"/>
                </a:solidFill>
              </a:rPr>
              <a:t>aws</a:t>
            </a:r>
            <a:r>
              <a:rPr lang="es-ES" sz="1800" dirty="0">
                <a:solidFill>
                  <a:srgbClr val="00B050"/>
                </a:solidFill>
              </a:rPr>
              <a:t> ec2 </a:t>
            </a:r>
            <a:r>
              <a:rPr lang="es-ES" sz="1800" dirty="0" err="1">
                <a:solidFill>
                  <a:srgbClr val="00B050"/>
                </a:solidFill>
              </a:rPr>
              <a:t>create-nat-gateway</a:t>
            </a:r>
            <a:r>
              <a:rPr lang="es-ES" sz="1800" dirty="0">
                <a:solidFill>
                  <a:srgbClr val="00B050"/>
                </a:solidFill>
              </a:rPr>
              <a:t> --</a:t>
            </a:r>
            <a:r>
              <a:rPr lang="es-ES" sz="1800" dirty="0" err="1">
                <a:solidFill>
                  <a:srgbClr val="00B050"/>
                </a:solidFill>
              </a:rPr>
              <a:t>subnet</a:t>
            </a:r>
            <a:r>
              <a:rPr lang="es-ES" sz="1800" dirty="0">
                <a:solidFill>
                  <a:srgbClr val="00B050"/>
                </a:solidFill>
              </a:rPr>
              <a:t>-id subnet-061ad182da4aa73cb--</a:t>
            </a:r>
            <a:r>
              <a:rPr lang="es-ES" sz="1800" dirty="0" err="1">
                <a:solidFill>
                  <a:srgbClr val="00B050"/>
                </a:solidFill>
              </a:rPr>
              <a:t>allocation</a:t>
            </a:r>
            <a:r>
              <a:rPr lang="es-ES" sz="1800" dirty="0">
                <a:solidFill>
                  <a:srgbClr val="00B050"/>
                </a:solidFill>
              </a:rPr>
              <a:t>-id eipalloc-0a133010edf734849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 </a:t>
            </a:r>
            <a:r>
              <a:rPr lang="en-US" dirty="0" err="1">
                <a:solidFill>
                  <a:srgbClr val="00B050"/>
                </a:solidFill>
              </a:rPr>
              <a:t>aws</a:t>
            </a:r>
            <a:r>
              <a:rPr lang="en-US" dirty="0">
                <a:solidFill>
                  <a:srgbClr val="00B050"/>
                </a:solidFill>
              </a:rPr>
              <a:t> ec2 create-</a:t>
            </a:r>
            <a:r>
              <a:rPr lang="en-US" dirty="0" err="1">
                <a:solidFill>
                  <a:srgbClr val="00B050"/>
                </a:solidFill>
              </a:rPr>
              <a:t>nat</a:t>
            </a:r>
            <a:r>
              <a:rPr lang="en-US" dirty="0">
                <a:solidFill>
                  <a:srgbClr val="00B050"/>
                </a:solidFill>
              </a:rPr>
              <a:t>-gateway --subnet-id subnet-061ad182da4aa73cb --allocation-id eipalloc-0a133010edf734849 --tag-specifications '</a:t>
            </a:r>
            <a:r>
              <a:rPr lang="en-US" dirty="0" err="1">
                <a:solidFill>
                  <a:srgbClr val="00B050"/>
                </a:solidFill>
              </a:rPr>
              <a:t>ResourceType</a:t>
            </a:r>
            <a:r>
              <a:rPr lang="en-US" dirty="0">
                <a:solidFill>
                  <a:srgbClr val="00B050"/>
                </a:solidFill>
              </a:rPr>
              <a:t>=</a:t>
            </a:r>
            <a:r>
              <a:rPr lang="en-US" dirty="0" err="1">
                <a:solidFill>
                  <a:srgbClr val="00B050"/>
                </a:solidFill>
              </a:rPr>
              <a:t>natgateway,Tags</a:t>
            </a:r>
            <a:r>
              <a:rPr lang="en-US" dirty="0">
                <a:solidFill>
                  <a:srgbClr val="00B050"/>
                </a:solidFill>
              </a:rPr>
              <a:t>=[{Key=</a:t>
            </a:r>
            <a:r>
              <a:rPr lang="en-US" dirty="0" err="1">
                <a:solidFill>
                  <a:srgbClr val="00B050"/>
                </a:solidFill>
              </a:rPr>
              <a:t>Name,Value</a:t>
            </a:r>
            <a:r>
              <a:rPr lang="en-US" dirty="0">
                <a:solidFill>
                  <a:srgbClr val="00B050"/>
                </a:solidFill>
              </a:rPr>
              <a:t>=</a:t>
            </a:r>
            <a:r>
              <a:rPr lang="en-US" dirty="0" err="1">
                <a:solidFill>
                  <a:srgbClr val="00B050"/>
                </a:solidFill>
              </a:rPr>
              <a:t>NATGatewayVPC</a:t>
            </a:r>
            <a:r>
              <a:rPr lang="en-US" dirty="0">
                <a:solidFill>
                  <a:srgbClr val="00B050"/>
                </a:solidFill>
              </a:rPr>
              <a:t>}]'</a:t>
            </a:r>
          </a:p>
          <a:p>
            <a:endParaRPr lang="es-ES" dirty="0">
              <a:solidFill>
                <a:srgbClr val="00B050"/>
              </a:solidFill>
            </a:endParaRPr>
          </a:p>
          <a:p>
            <a:endParaRPr lang="es-ES" sz="1600" dirty="0">
              <a:solidFill>
                <a:srgbClr val="00B050"/>
              </a:solidFill>
            </a:endParaRPr>
          </a:p>
        </p:txBody>
      </p:sp>
    </p:spTree>
    <p:extLst>
      <p:ext uri="{BB962C8B-B14F-4D97-AF65-F5344CB8AC3E}">
        <p14:creationId xmlns:p14="http://schemas.microsoft.com/office/powerpoint/2010/main" val="2913244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35</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8153400" y="1580301"/>
            <a:ext cx="3559126" cy="5078313"/>
          </a:xfrm>
          <a:prstGeom prst="rect">
            <a:avLst/>
          </a:prstGeom>
          <a:noFill/>
        </p:spPr>
        <p:txBody>
          <a:bodyPr wrap="square">
            <a:spAutoFit/>
          </a:bodyPr>
          <a:lstStyle/>
          <a:p>
            <a:r>
              <a:rPr lang="es-ES" dirty="0"/>
              <a:t>E) La nueva instancia creada no tiene salida a Internet. Para facilitar la salida de esta máquina reservar en primer lugar una IP pública (elástica) y a continuación crear un </a:t>
            </a:r>
            <a:r>
              <a:rPr lang="es-ES" dirty="0" err="1"/>
              <a:t>nat-gateway</a:t>
            </a:r>
            <a:r>
              <a:rPr lang="es-ES" dirty="0"/>
              <a:t> que tendrá asociada la IP pública reservada y estará ubicado en la subred pública de la tercera zona de disponibilidad. Crear una tabla de rutas para la subred privada y una nueva ruta que usará el </a:t>
            </a:r>
            <a:r>
              <a:rPr lang="es-ES" dirty="0" err="1"/>
              <a:t>nat-gateway</a:t>
            </a:r>
            <a:r>
              <a:rPr lang="es-ES" dirty="0"/>
              <a:t> para las conexiones externas desde la subred privada. Verificar que la nueva instancia tiene conectividad exterior.</a:t>
            </a:r>
          </a:p>
          <a:p>
            <a:endParaRPr lang="es-ES" dirty="0"/>
          </a:p>
        </p:txBody>
      </p:sp>
      <p:pic>
        <p:nvPicPr>
          <p:cNvPr id="12" name="Imagen 11">
            <a:extLst>
              <a:ext uri="{FF2B5EF4-FFF2-40B4-BE49-F238E27FC236}">
                <a16:creationId xmlns:a16="http://schemas.microsoft.com/office/drawing/2014/main" id="{FCCA9706-2DEE-81B2-6248-8931EF7D243F}"/>
              </a:ext>
            </a:extLst>
          </p:cNvPr>
          <p:cNvPicPr>
            <a:picLocks noChangeAspect="1"/>
          </p:cNvPicPr>
          <p:nvPr/>
        </p:nvPicPr>
        <p:blipFill>
          <a:blip r:embed="rId3"/>
          <a:stretch>
            <a:fillRect/>
          </a:stretch>
        </p:blipFill>
        <p:spPr>
          <a:xfrm>
            <a:off x="259974" y="1418590"/>
            <a:ext cx="7893426" cy="4937760"/>
          </a:xfrm>
          <a:prstGeom prst="rect">
            <a:avLst/>
          </a:prstGeom>
        </p:spPr>
      </p:pic>
      <p:sp>
        <p:nvSpPr>
          <p:cNvPr id="14" name="CuadroTexto 13">
            <a:extLst>
              <a:ext uri="{FF2B5EF4-FFF2-40B4-BE49-F238E27FC236}">
                <a16:creationId xmlns:a16="http://schemas.microsoft.com/office/drawing/2014/main" id="{A6EA6F88-E1F1-ABA9-30AA-EFD8A271F4BA}"/>
              </a:ext>
            </a:extLst>
          </p:cNvPr>
          <p:cNvSpPr txBox="1"/>
          <p:nvPr/>
        </p:nvSpPr>
        <p:spPr>
          <a:xfrm>
            <a:off x="8730762" y="136525"/>
            <a:ext cx="2931355" cy="523220"/>
          </a:xfrm>
          <a:prstGeom prst="rect">
            <a:avLst/>
          </a:prstGeom>
          <a:noFill/>
        </p:spPr>
        <p:txBody>
          <a:bodyPr wrap="square">
            <a:spAutoFit/>
          </a:bodyPr>
          <a:lstStyle/>
          <a:p>
            <a:r>
              <a:rPr lang="en-US" sz="1400" dirty="0">
                <a:solidFill>
                  <a:srgbClr val="7030A0"/>
                </a:solidFill>
              </a:rPr>
              <a:t>"nat-0a019353025d300ce“</a:t>
            </a:r>
          </a:p>
          <a:p>
            <a:r>
              <a:rPr lang="en-US" sz="1400" dirty="0">
                <a:solidFill>
                  <a:srgbClr val="7030A0"/>
                </a:solidFill>
              </a:rPr>
              <a:t>"eipalloc-0a133010edf734849",</a:t>
            </a:r>
            <a:endParaRPr lang="es-ES" sz="1400" dirty="0">
              <a:solidFill>
                <a:srgbClr val="7030A0"/>
              </a:solidFill>
            </a:endParaRPr>
          </a:p>
        </p:txBody>
      </p:sp>
    </p:spTree>
    <p:extLst>
      <p:ext uri="{BB962C8B-B14F-4D97-AF65-F5344CB8AC3E}">
        <p14:creationId xmlns:p14="http://schemas.microsoft.com/office/powerpoint/2010/main" val="4271008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36</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1754326"/>
          </a:xfrm>
          <a:prstGeom prst="rect">
            <a:avLst/>
          </a:prstGeom>
          <a:noFill/>
        </p:spPr>
        <p:txBody>
          <a:bodyPr wrap="square">
            <a:spAutoFit/>
          </a:bodyPr>
          <a:lstStyle/>
          <a:p>
            <a:r>
              <a:rPr lang="es-ES" dirty="0"/>
              <a:t>E) La nueva instancia creada no tiene salida a Internet. Para facilitar la salida de esta máquina reservar en primer lugar una IP pública (elástica) y a continuación crear un </a:t>
            </a:r>
            <a:r>
              <a:rPr lang="es-ES" dirty="0" err="1"/>
              <a:t>nat-gateway</a:t>
            </a:r>
            <a:r>
              <a:rPr lang="es-ES" dirty="0"/>
              <a:t> que tendrá asociada la IP pública reservada y estará ubicado en la subred pública de la tercera zona de disponibilidad. Crear una tabla de rutas para la subred privada y una nueva ruta que usará el </a:t>
            </a:r>
            <a:r>
              <a:rPr lang="es-ES" dirty="0" err="1"/>
              <a:t>nat-gateway</a:t>
            </a:r>
            <a:r>
              <a:rPr lang="es-ES" dirty="0"/>
              <a:t> para las conexiones externas desde la subred privada. Verificar que la nueva instancia tiene conectividad exterior.</a:t>
            </a:r>
          </a:p>
          <a:p>
            <a:endParaRPr lang="es-ES" dirty="0"/>
          </a:p>
        </p:txBody>
      </p:sp>
      <p:sp>
        <p:nvSpPr>
          <p:cNvPr id="9" name="CuadroTexto 8">
            <a:extLst>
              <a:ext uri="{FF2B5EF4-FFF2-40B4-BE49-F238E27FC236}">
                <a16:creationId xmlns:a16="http://schemas.microsoft.com/office/drawing/2014/main" id="{F6B97AFA-1820-2346-1842-5B1649E81D6F}"/>
              </a:ext>
            </a:extLst>
          </p:cNvPr>
          <p:cNvSpPr txBox="1"/>
          <p:nvPr/>
        </p:nvSpPr>
        <p:spPr>
          <a:xfrm>
            <a:off x="749691" y="2808652"/>
            <a:ext cx="3998155" cy="2031325"/>
          </a:xfrm>
          <a:prstGeom prst="rect">
            <a:avLst/>
          </a:prstGeom>
          <a:noFill/>
        </p:spPr>
        <p:txBody>
          <a:bodyPr wrap="square">
            <a:spAutoFit/>
          </a:bodyPr>
          <a:lstStyle/>
          <a:p>
            <a:r>
              <a:rPr lang="es-ES" dirty="0"/>
              <a:t>Crear una tabla de rutas para la subred privada </a:t>
            </a:r>
            <a:r>
              <a:rPr lang="es-ES" dirty="0">
                <a:sym typeface="Wingdings" panose="05000000000000000000" pitchFamily="2" charset="2"/>
              </a:rPr>
              <a:t> crear una tabla de rutas </a:t>
            </a:r>
            <a:r>
              <a:rPr lang="es-ES" dirty="0"/>
              <a:t>:</a:t>
            </a:r>
          </a:p>
          <a:p>
            <a:r>
              <a:rPr lang="es-ES" dirty="0">
                <a:solidFill>
                  <a:srgbClr val="00B050"/>
                </a:solidFill>
              </a:rPr>
              <a:t>$ </a:t>
            </a:r>
            <a:r>
              <a:rPr lang="en-US" dirty="0" err="1">
                <a:solidFill>
                  <a:srgbClr val="00B050"/>
                </a:solidFill>
              </a:rPr>
              <a:t>aws</a:t>
            </a:r>
            <a:r>
              <a:rPr lang="en-US" dirty="0">
                <a:solidFill>
                  <a:srgbClr val="00B050"/>
                </a:solidFill>
              </a:rPr>
              <a:t> ec2 create-route-table --</a:t>
            </a:r>
            <a:r>
              <a:rPr lang="en-US" dirty="0" err="1">
                <a:solidFill>
                  <a:srgbClr val="00B050"/>
                </a:solidFill>
              </a:rPr>
              <a:t>vpc</a:t>
            </a:r>
            <a:r>
              <a:rPr lang="en-US" dirty="0">
                <a:solidFill>
                  <a:srgbClr val="00B050"/>
                </a:solidFill>
              </a:rPr>
              <a:t>-id </a:t>
            </a:r>
            <a:r>
              <a:rPr lang="en-US" dirty="0" err="1">
                <a:solidFill>
                  <a:srgbClr val="00B050"/>
                </a:solidFill>
              </a:rPr>
              <a:t>vpc-xxxxxx</a:t>
            </a:r>
            <a:endParaRPr lang="en-US" dirty="0">
              <a:solidFill>
                <a:srgbClr val="00B050"/>
              </a:solidFill>
            </a:endParaRPr>
          </a:p>
          <a:p>
            <a:r>
              <a:rPr lang="en-US" dirty="0">
                <a:solidFill>
                  <a:srgbClr val="00B050"/>
                </a:solidFill>
              </a:rPr>
              <a:t>$ </a:t>
            </a:r>
            <a:r>
              <a:rPr lang="en-US" dirty="0" err="1">
                <a:solidFill>
                  <a:srgbClr val="00B050"/>
                </a:solidFill>
              </a:rPr>
              <a:t>aws</a:t>
            </a:r>
            <a:r>
              <a:rPr lang="en-US" dirty="0">
                <a:solidFill>
                  <a:srgbClr val="00B050"/>
                </a:solidFill>
              </a:rPr>
              <a:t> ec2 create-route-table --</a:t>
            </a:r>
            <a:r>
              <a:rPr lang="en-US" dirty="0" err="1">
                <a:solidFill>
                  <a:srgbClr val="00B050"/>
                </a:solidFill>
              </a:rPr>
              <a:t>vpc</a:t>
            </a:r>
            <a:r>
              <a:rPr lang="en-US" dirty="0">
                <a:solidFill>
                  <a:srgbClr val="00B050"/>
                </a:solidFill>
              </a:rPr>
              <a:t>-id </a:t>
            </a:r>
            <a:r>
              <a:rPr lang="es-ES" dirty="0"/>
              <a:t>vpc-00a5dfc0664ac615a</a:t>
            </a:r>
            <a:endParaRPr lang="en-US" sz="1600" dirty="0">
              <a:solidFill>
                <a:srgbClr val="00B050"/>
              </a:solidFill>
            </a:endParaRPr>
          </a:p>
        </p:txBody>
      </p:sp>
      <p:pic>
        <p:nvPicPr>
          <p:cNvPr id="11" name="Imagen 10">
            <a:extLst>
              <a:ext uri="{FF2B5EF4-FFF2-40B4-BE49-F238E27FC236}">
                <a16:creationId xmlns:a16="http://schemas.microsoft.com/office/drawing/2014/main" id="{EE226B90-2191-3220-3070-95DB1733A60C}"/>
              </a:ext>
            </a:extLst>
          </p:cNvPr>
          <p:cNvPicPr>
            <a:picLocks noChangeAspect="1"/>
          </p:cNvPicPr>
          <p:nvPr/>
        </p:nvPicPr>
        <p:blipFill>
          <a:blip r:embed="rId3"/>
          <a:stretch>
            <a:fillRect/>
          </a:stretch>
        </p:blipFill>
        <p:spPr>
          <a:xfrm>
            <a:off x="4948869" y="2911591"/>
            <a:ext cx="7083669" cy="3431504"/>
          </a:xfrm>
          <a:prstGeom prst="rect">
            <a:avLst/>
          </a:prstGeom>
        </p:spPr>
      </p:pic>
    </p:spTree>
    <p:extLst>
      <p:ext uri="{BB962C8B-B14F-4D97-AF65-F5344CB8AC3E}">
        <p14:creationId xmlns:p14="http://schemas.microsoft.com/office/powerpoint/2010/main" val="983848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37</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1754326"/>
          </a:xfrm>
          <a:prstGeom prst="rect">
            <a:avLst/>
          </a:prstGeom>
          <a:noFill/>
        </p:spPr>
        <p:txBody>
          <a:bodyPr wrap="square">
            <a:spAutoFit/>
          </a:bodyPr>
          <a:lstStyle/>
          <a:p>
            <a:r>
              <a:rPr lang="es-ES" dirty="0"/>
              <a:t>E) La nueva instancia creada no tiene salida a Internet. Para facilitar la salida de esta máquina reservar en primer lugar una IP pública (elástica) y a continuación crear un </a:t>
            </a:r>
            <a:r>
              <a:rPr lang="es-ES" dirty="0" err="1"/>
              <a:t>nat-gateway</a:t>
            </a:r>
            <a:r>
              <a:rPr lang="es-ES" dirty="0"/>
              <a:t> que tendrá asociada la IP pública reservada y estará ubicado en la subred pública de la tercera zona de disponibilidad. Crear una tabla de rutas para la subred privada y una nueva ruta que usará el </a:t>
            </a:r>
            <a:r>
              <a:rPr lang="es-ES" dirty="0" err="1"/>
              <a:t>nat-gateway</a:t>
            </a:r>
            <a:r>
              <a:rPr lang="es-ES" dirty="0"/>
              <a:t> para las conexiones externas desde la subred privada. Verificar que la nueva instancia tiene conectividad exterior.</a:t>
            </a:r>
          </a:p>
          <a:p>
            <a:endParaRPr lang="es-ES" dirty="0"/>
          </a:p>
        </p:txBody>
      </p:sp>
      <p:sp>
        <p:nvSpPr>
          <p:cNvPr id="9" name="CuadroTexto 8">
            <a:extLst>
              <a:ext uri="{FF2B5EF4-FFF2-40B4-BE49-F238E27FC236}">
                <a16:creationId xmlns:a16="http://schemas.microsoft.com/office/drawing/2014/main" id="{F6B97AFA-1820-2346-1842-5B1649E81D6F}"/>
              </a:ext>
            </a:extLst>
          </p:cNvPr>
          <p:cNvSpPr txBox="1"/>
          <p:nvPr/>
        </p:nvSpPr>
        <p:spPr>
          <a:xfrm>
            <a:off x="383065" y="3122691"/>
            <a:ext cx="11852031" cy="923330"/>
          </a:xfrm>
          <a:prstGeom prst="rect">
            <a:avLst/>
          </a:prstGeom>
          <a:noFill/>
        </p:spPr>
        <p:txBody>
          <a:bodyPr wrap="square">
            <a:spAutoFit/>
          </a:bodyPr>
          <a:lstStyle/>
          <a:p>
            <a:r>
              <a:rPr lang="es-ES" dirty="0"/>
              <a:t>Asociar la tabla de rutas a la subred privada:</a:t>
            </a:r>
          </a:p>
          <a:p>
            <a:r>
              <a:rPr lang="es-ES" dirty="0">
                <a:solidFill>
                  <a:srgbClr val="00B050"/>
                </a:solidFill>
              </a:rPr>
              <a:t>$ </a:t>
            </a:r>
            <a:r>
              <a:rPr lang="en-US" dirty="0" err="1">
                <a:solidFill>
                  <a:srgbClr val="00B050"/>
                </a:solidFill>
              </a:rPr>
              <a:t>aws</a:t>
            </a:r>
            <a:r>
              <a:rPr lang="en-US" dirty="0">
                <a:solidFill>
                  <a:srgbClr val="00B050"/>
                </a:solidFill>
              </a:rPr>
              <a:t> ec2 associate-route-table --route-table-id </a:t>
            </a:r>
            <a:r>
              <a:rPr lang="en-US" dirty="0" err="1">
                <a:solidFill>
                  <a:srgbClr val="00B050"/>
                </a:solidFill>
              </a:rPr>
              <a:t>rtb-xxxxxx</a:t>
            </a:r>
            <a:r>
              <a:rPr lang="en-US" dirty="0">
                <a:solidFill>
                  <a:srgbClr val="00B050"/>
                </a:solidFill>
              </a:rPr>
              <a:t> --subnet-id subnet-</a:t>
            </a:r>
            <a:r>
              <a:rPr lang="en-US" dirty="0" err="1">
                <a:solidFill>
                  <a:srgbClr val="00B050"/>
                </a:solidFill>
              </a:rPr>
              <a:t>xxxxxx</a:t>
            </a:r>
            <a:endParaRPr lang="en-US" dirty="0">
              <a:solidFill>
                <a:srgbClr val="00B050"/>
              </a:solidFill>
            </a:endParaRPr>
          </a:p>
          <a:p>
            <a:r>
              <a:rPr lang="en-US" dirty="0">
                <a:solidFill>
                  <a:srgbClr val="00B050"/>
                </a:solidFill>
              </a:rPr>
              <a:t>$ </a:t>
            </a:r>
            <a:r>
              <a:rPr lang="en-US" dirty="0" err="1">
                <a:solidFill>
                  <a:srgbClr val="00B050"/>
                </a:solidFill>
              </a:rPr>
              <a:t>aws</a:t>
            </a:r>
            <a:r>
              <a:rPr lang="en-US" dirty="0">
                <a:solidFill>
                  <a:srgbClr val="00B050"/>
                </a:solidFill>
              </a:rPr>
              <a:t> ec2 associate-route-table --route-table-id </a:t>
            </a:r>
            <a:r>
              <a:rPr lang="en-US" dirty="0"/>
              <a:t>rtb-06c437e841672f249</a:t>
            </a:r>
            <a:r>
              <a:rPr lang="en-US" dirty="0">
                <a:solidFill>
                  <a:srgbClr val="00B050"/>
                </a:solidFill>
              </a:rPr>
              <a:t> --subnet-id </a:t>
            </a:r>
            <a:r>
              <a:rPr lang="es-ES" dirty="0"/>
              <a:t>subnet-06590d11e9b6c0295</a:t>
            </a:r>
            <a:endParaRPr lang="en-US" dirty="0">
              <a:solidFill>
                <a:srgbClr val="00B050"/>
              </a:solidFill>
            </a:endParaRPr>
          </a:p>
        </p:txBody>
      </p:sp>
      <p:pic>
        <p:nvPicPr>
          <p:cNvPr id="8" name="Imagen 7">
            <a:extLst>
              <a:ext uri="{FF2B5EF4-FFF2-40B4-BE49-F238E27FC236}">
                <a16:creationId xmlns:a16="http://schemas.microsoft.com/office/drawing/2014/main" id="{93247BBF-DFB5-9AD0-6814-E5419F897B6B}"/>
              </a:ext>
            </a:extLst>
          </p:cNvPr>
          <p:cNvPicPr>
            <a:picLocks noChangeAspect="1"/>
          </p:cNvPicPr>
          <p:nvPr/>
        </p:nvPicPr>
        <p:blipFill>
          <a:blip r:embed="rId3"/>
          <a:stretch>
            <a:fillRect/>
          </a:stretch>
        </p:blipFill>
        <p:spPr>
          <a:xfrm>
            <a:off x="1561514" y="4125931"/>
            <a:ext cx="8806375" cy="1645579"/>
          </a:xfrm>
          <a:prstGeom prst="rect">
            <a:avLst/>
          </a:prstGeom>
        </p:spPr>
      </p:pic>
    </p:spTree>
    <p:extLst>
      <p:ext uri="{BB962C8B-B14F-4D97-AF65-F5344CB8AC3E}">
        <p14:creationId xmlns:p14="http://schemas.microsoft.com/office/powerpoint/2010/main" val="4111084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38</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1754326"/>
          </a:xfrm>
          <a:prstGeom prst="rect">
            <a:avLst/>
          </a:prstGeom>
          <a:noFill/>
        </p:spPr>
        <p:txBody>
          <a:bodyPr wrap="square">
            <a:spAutoFit/>
          </a:bodyPr>
          <a:lstStyle/>
          <a:p>
            <a:r>
              <a:rPr lang="es-ES" dirty="0"/>
              <a:t>E) La nueva instancia creada no tiene salida a Internet. Para facilitar la salida de esta máquina reservar en primer lugar una IP pública (elástica) y a continuación crear un </a:t>
            </a:r>
            <a:r>
              <a:rPr lang="es-ES" dirty="0" err="1"/>
              <a:t>nat-gateway</a:t>
            </a:r>
            <a:r>
              <a:rPr lang="es-ES" dirty="0"/>
              <a:t> que tendrá asociada la IP pública reservada y estará ubicado en la subred pública de la tercera zona de disponibilidad. Crear una tabla de rutas para la subred privada y una nueva ruta que usará el </a:t>
            </a:r>
            <a:r>
              <a:rPr lang="es-ES" dirty="0" err="1"/>
              <a:t>nat-gateway</a:t>
            </a:r>
            <a:r>
              <a:rPr lang="es-ES" dirty="0"/>
              <a:t> para las conexiones externas desde la subred privada. Verificar que la nueva instancia tiene conectividad exterior.</a:t>
            </a:r>
          </a:p>
          <a:p>
            <a:endParaRPr lang="es-ES" dirty="0"/>
          </a:p>
        </p:txBody>
      </p:sp>
      <p:sp>
        <p:nvSpPr>
          <p:cNvPr id="9" name="CuadroTexto 8">
            <a:extLst>
              <a:ext uri="{FF2B5EF4-FFF2-40B4-BE49-F238E27FC236}">
                <a16:creationId xmlns:a16="http://schemas.microsoft.com/office/drawing/2014/main" id="{F6B97AFA-1820-2346-1842-5B1649E81D6F}"/>
              </a:ext>
            </a:extLst>
          </p:cNvPr>
          <p:cNvSpPr txBox="1"/>
          <p:nvPr/>
        </p:nvSpPr>
        <p:spPr>
          <a:xfrm>
            <a:off x="667658" y="3122691"/>
            <a:ext cx="11339118" cy="1200329"/>
          </a:xfrm>
          <a:prstGeom prst="rect">
            <a:avLst/>
          </a:prstGeom>
          <a:noFill/>
        </p:spPr>
        <p:txBody>
          <a:bodyPr wrap="square">
            <a:spAutoFit/>
          </a:bodyPr>
          <a:lstStyle/>
          <a:p>
            <a:r>
              <a:rPr lang="es-ES" dirty="0"/>
              <a:t>Crear una ruta en la tabla de rutas para dirigir el tráfico hacia el NAT Gateway:</a:t>
            </a:r>
          </a:p>
          <a:p>
            <a:r>
              <a:rPr lang="es-ES" dirty="0">
                <a:solidFill>
                  <a:srgbClr val="00B050"/>
                </a:solidFill>
              </a:rPr>
              <a:t>$ </a:t>
            </a:r>
            <a:r>
              <a:rPr lang="es-ES" dirty="0" err="1">
                <a:solidFill>
                  <a:srgbClr val="00B050"/>
                </a:solidFill>
              </a:rPr>
              <a:t>aws</a:t>
            </a:r>
            <a:r>
              <a:rPr lang="es-ES" dirty="0">
                <a:solidFill>
                  <a:srgbClr val="00B050"/>
                </a:solidFill>
              </a:rPr>
              <a:t> ec2 </a:t>
            </a:r>
            <a:r>
              <a:rPr lang="es-ES" dirty="0" err="1">
                <a:solidFill>
                  <a:srgbClr val="00B050"/>
                </a:solidFill>
              </a:rPr>
              <a:t>create-route</a:t>
            </a:r>
            <a:r>
              <a:rPr lang="es-ES" dirty="0">
                <a:solidFill>
                  <a:srgbClr val="00B050"/>
                </a:solidFill>
              </a:rPr>
              <a:t> --</a:t>
            </a:r>
            <a:r>
              <a:rPr lang="es-ES" dirty="0" err="1">
                <a:solidFill>
                  <a:srgbClr val="00B050"/>
                </a:solidFill>
              </a:rPr>
              <a:t>route</a:t>
            </a:r>
            <a:r>
              <a:rPr lang="es-ES" dirty="0">
                <a:solidFill>
                  <a:srgbClr val="00B050"/>
                </a:solidFill>
              </a:rPr>
              <a:t>-table-id </a:t>
            </a:r>
            <a:r>
              <a:rPr lang="es-ES" dirty="0" err="1">
                <a:solidFill>
                  <a:srgbClr val="00B050"/>
                </a:solidFill>
              </a:rPr>
              <a:t>rtb-xxxxxx</a:t>
            </a:r>
            <a:r>
              <a:rPr lang="es-ES" dirty="0">
                <a:solidFill>
                  <a:srgbClr val="00B050"/>
                </a:solidFill>
              </a:rPr>
              <a:t> --</a:t>
            </a:r>
            <a:r>
              <a:rPr lang="es-ES" dirty="0" err="1">
                <a:solidFill>
                  <a:srgbClr val="00B050"/>
                </a:solidFill>
              </a:rPr>
              <a:t>destination</a:t>
            </a:r>
            <a:r>
              <a:rPr lang="es-ES" dirty="0">
                <a:solidFill>
                  <a:srgbClr val="00B050"/>
                </a:solidFill>
              </a:rPr>
              <a:t>-</a:t>
            </a:r>
            <a:r>
              <a:rPr lang="es-ES" dirty="0" err="1">
                <a:solidFill>
                  <a:srgbClr val="00B050"/>
                </a:solidFill>
              </a:rPr>
              <a:t>cidr</a:t>
            </a:r>
            <a:r>
              <a:rPr lang="es-ES" dirty="0">
                <a:solidFill>
                  <a:srgbClr val="00B050"/>
                </a:solidFill>
              </a:rPr>
              <a:t>-block 0.0.0.0/0 --</a:t>
            </a:r>
            <a:r>
              <a:rPr lang="es-ES" dirty="0" err="1">
                <a:solidFill>
                  <a:srgbClr val="00B050"/>
                </a:solidFill>
              </a:rPr>
              <a:t>gateway</a:t>
            </a:r>
            <a:r>
              <a:rPr lang="es-ES" dirty="0">
                <a:solidFill>
                  <a:srgbClr val="00B050"/>
                </a:solidFill>
              </a:rPr>
              <a:t>-id </a:t>
            </a:r>
            <a:r>
              <a:rPr lang="es-ES" dirty="0" err="1">
                <a:solidFill>
                  <a:srgbClr val="00B050"/>
                </a:solidFill>
              </a:rPr>
              <a:t>nat-xxxxxx</a:t>
            </a:r>
            <a:endParaRPr lang="es-ES" dirty="0">
              <a:solidFill>
                <a:srgbClr val="00B050"/>
              </a:solidFill>
            </a:endParaRPr>
          </a:p>
          <a:p>
            <a:r>
              <a:rPr lang="en-US" dirty="0">
                <a:solidFill>
                  <a:srgbClr val="00B050"/>
                </a:solidFill>
              </a:rPr>
              <a:t>$ </a:t>
            </a:r>
            <a:r>
              <a:rPr lang="es-ES" dirty="0" err="1">
                <a:solidFill>
                  <a:srgbClr val="00B050"/>
                </a:solidFill>
              </a:rPr>
              <a:t>aws</a:t>
            </a:r>
            <a:r>
              <a:rPr lang="es-ES" dirty="0">
                <a:solidFill>
                  <a:srgbClr val="00B050"/>
                </a:solidFill>
              </a:rPr>
              <a:t> ec2 </a:t>
            </a:r>
            <a:r>
              <a:rPr lang="es-ES" dirty="0" err="1">
                <a:solidFill>
                  <a:srgbClr val="00B050"/>
                </a:solidFill>
              </a:rPr>
              <a:t>create-route</a:t>
            </a:r>
            <a:r>
              <a:rPr lang="es-ES" dirty="0">
                <a:solidFill>
                  <a:srgbClr val="00B050"/>
                </a:solidFill>
              </a:rPr>
              <a:t> --</a:t>
            </a:r>
            <a:r>
              <a:rPr lang="es-ES" dirty="0" err="1">
                <a:solidFill>
                  <a:srgbClr val="00B050"/>
                </a:solidFill>
              </a:rPr>
              <a:t>route</a:t>
            </a:r>
            <a:r>
              <a:rPr lang="es-ES" dirty="0">
                <a:solidFill>
                  <a:srgbClr val="00B050"/>
                </a:solidFill>
              </a:rPr>
              <a:t>-table-id </a:t>
            </a:r>
            <a:r>
              <a:rPr lang="en-US" dirty="0"/>
              <a:t>rtb-06c437e841672f249</a:t>
            </a:r>
            <a:r>
              <a:rPr lang="en-US" dirty="0">
                <a:solidFill>
                  <a:srgbClr val="00B050"/>
                </a:solidFill>
              </a:rPr>
              <a:t> </a:t>
            </a:r>
            <a:r>
              <a:rPr lang="es-ES" dirty="0">
                <a:solidFill>
                  <a:srgbClr val="00B050"/>
                </a:solidFill>
              </a:rPr>
              <a:t>--</a:t>
            </a:r>
            <a:r>
              <a:rPr lang="es-ES" dirty="0" err="1">
                <a:solidFill>
                  <a:srgbClr val="00B050"/>
                </a:solidFill>
              </a:rPr>
              <a:t>destination</a:t>
            </a:r>
            <a:r>
              <a:rPr lang="es-ES" dirty="0">
                <a:solidFill>
                  <a:srgbClr val="00B050"/>
                </a:solidFill>
              </a:rPr>
              <a:t>-</a:t>
            </a:r>
            <a:r>
              <a:rPr lang="es-ES" dirty="0" err="1">
                <a:solidFill>
                  <a:srgbClr val="00B050"/>
                </a:solidFill>
              </a:rPr>
              <a:t>cidr</a:t>
            </a:r>
            <a:r>
              <a:rPr lang="es-ES" dirty="0">
                <a:solidFill>
                  <a:srgbClr val="00B050"/>
                </a:solidFill>
              </a:rPr>
              <a:t>-block 0.0.0.0/0 --</a:t>
            </a:r>
            <a:r>
              <a:rPr lang="es-ES" dirty="0" err="1">
                <a:solidFill>
                  <a:srgbClr val="00B050"/>
                </a:solidFill>
              </a:rPr>
              <a:t>gateway</a:t>
            </a:r>
            <a:r>
              <a:rPr lang="es-ES" dirty="0">
                <a:solidFill>
                  <a:srgbClr val="00B050"/>
                </a:solidFill>
              </a:rPr>
              <a:t>-id </a:t>
            </a:r>
            <a:r>
              <a:rPr lang="en-US" sz="1800" dirty="0">
                <a:solidFill>
                  <a:srgbClr val="7030A0"/>
                </a:solidFill>
              </a:rPr>
              <a:t>nat-0a019353025d300ce</a:t>
            </a:r>
            <a:endParaRPr lang="en-US" dirty="0">
              <a:solidFill>
                <a:srgbClr val="00B050"/>
              </a:solidFill>
            </a:endParaRPr>
          </a:p>
        </p:txBody>
      </p:sp>
      <p:sp>
        <p:nvSpPr>
          <p:cNvPr id="2" name="CuadroTexto 1">
            <a:extLst>
              <a:ext uri="{FF2B5EF4-FFF2-40B4-BE49-F238E27FC236}">
                <a16:creationId xmlns:a16="http://schemas.microsoft.com/office/drawing/2014/main" id="{136C3E18-6FA4-324E-79DF-B1720A62234A}"/>
              </a:ext>
            </a:extLst>
          </p:cNvPr>
          <p:cNvSpPr txBox="1"/>
          <p:nvPr/>
        </p:nvSpPr>
        <p:spPr>
          <a:xfrm>
            <a:off x="8730762" y="136525"/>
            <a:ext cx="2931355" cy="523220"/>
          </a:xfrm>
          <a:prstGeom prst="rect">
            <a:avLst/>
          </a:prstGeom>
          <a:noFill/>
        </p:spPr>
        <p:txBody>
          <a:bodyPr wrap="square">
            <a:spAutoFit/>
          </a:bodyPr>
          <a:lstStyle/>
          <a:p>
            <a:r>
              <a:rPr lang="en-US" sz="1400" dirty="0">
                <a:solidFill>
                  <a:srgbClr val="7030A0"/>
                </a:solidFill>
              </a:rPr>
              <a:t>"nat-0a019353025d300ce“</a:t>
            </a:r>
          </a:p>
          <a:p>
            <a:r>
              <a:rPr lang="en-US" sz="1400" dirty="0">
                <a:solidFill>
                  <a:srgbClr val="7030A0"/>
                </a:solidFill>
              </a:rPr>
              <a:t>"eipalloc-0a133010edf734849",</a:t>
            </a:r>
            <a:endParaRPr lang="es-ES" sz="1400" dirty="0">
              <a:solidFill>
                <a:srgbClr val="7030A0"/>
              </a:solidFill>
            </a:endParaRPr>
          </a:p>
        </p:txBody>
      </p:sp>
      <p:pic>
        <p:nvPicPr>
          <p:cNvPr id="11" name="Imagen 10">
            <a:extLst>
              <a:ext uri="{FF2B5EF4-FFF2-40B4-BE49-F238E27FC236}">
                <a16:creationId xmlns:a16="http://schemas.microsoft.com/office/drawing/2014/main" id="{078DBC76-7888-C37C-F025-5918E77CEEB5}"/>
              </a:ext>
            </a:extLst>
          </p:cNvPr>
          <p:cNvPicPr>
            <a:picLocks noChangeAspect="1"/>
          </p:cNvPicPr>
          <p:nvPr/>
        </p:nvPicPr>
        <p:blipFill>
          <a:blip r:embed="rId3"/>
          <a:stretch>
            <a:fillRect/>
          </a:stretch>
        </p:blipFill>
        <p:spPr>
          <a:xfrm>
            <a:off x="600223" y="4478440"/>
            <a:ext cx="11406553" cy="1355162"/>
          </a:xfrm>
          <a:prstGeom prst="rect">
            <a:avLst/>
          </a:prstGeom>
        </p:spPr>
      </p:pic>
    </p:spTree>
    <p:extLst>
      <p:ext uri="{BB962C8B-B14F-4D97-AF65-F5344CB8AC3E}">
        <p14:creationId xmlns:p14="http://schemas.microsoft.com/office/powerpoint/2010/main" val="1770089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39</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667657" y="1368365"/>
            <a:ext cx="11282848" cy="1754326"/>
          </a:xfrm>
          <a:prstGeom prst="rect">
            <a:avLst/>
          </a:prstGeom>
          <a:noFill/>
        </p:spPr>
        <p:txBody>
          <a:bodyPr wrap="square">
            <a:spAutoFit/>
          </a:bodyPr>
          <a:lstStyle/>
          <a:p>
            <a:r>
              <a:rPr lang="es-ES" dirty="0"/>
              <a:t>E) La nueva instancia creada no tiene salida a Internet. Para facilitar la salida de esta máquina reservar en primer lugar una IP pública (elástica) y a continuación crear un </a:t>
            </a:r>
            <a:r>
              <a:rPr lang="es-ES" dirty="0" err="1"/>
              <a:t>nat-gateway</a:t>
            </a:r>
            <a:r>
              <a:rPr lang="es-ES" dirty="0"/>
              <a:t> que tendrá asociada la IP pública reservada y estará ubicado en la subred pública de la tercera zona de disponibilidad. Crear una tabla de rutas para la subred privada y una nueva ruta que usará el </a:t>
            </a:r>
            <a:r>
              <a:rPr lang="es-ES" dirty="0" err="1"/>
              <a:t>nat-gateway</a:t>
            </a:r>
            <a:r>
              <a:rPr lang="es-ES" dirty="0"/>
              <a:t> para las conexiones externas desde la subred privada. Verificar que la nueva instancia tiene conectividad exterior.</a:t>
            </a:r>
          </a:p>
          <a:p>
            <a:endParaRPr lang="es-ES" dirty="0"/>
          </a:p>
        </p:txBody>
      </p:sp>
      <p:sp>
        <p:nvSpPr>
          <p:cNvPr id="10" name="CuadroTexto 9">
            <a:extLst>
              <a:ext uri="{FF2B5EF4-FFF2-40B4-BE49-F238E27FC236}">
                <a16:creationId xmlns:a16="http://schemas.microsoft.com/office/drawing/2014/main" id="{E495A17A-7888-78D1-A9A3-75241C5BA306}"/>
              </a:ext>
            </a:extLst>
          </p:cNvPr>
          <p:cNvSpPr txBox="1"/>
          <p:nvPr/>
        </p:nvSpPr>
        <p:spPr>
          <a:xfrm>
            <a:off x="667657" y="3059668"/>
            <a:ext cx="6094826" cy="369332"/>
          </a:xfrm>
          <a:prstGeom prst="rect">
            <a:avLst/>
          </a:prstGeom>
          <a:noFill/>
        </p:spPr>
        <p:txBody>
          <a:bodyPr wrap="square">
            <a:spAutoFit/>
          </a:bodyPr>
          <a:lstStyle/>
          <a:p>
            <a:r>
              <a:rPr lang="es-ES" dirty="0"/>
              <a:t>IP pública de la instancia: 3.235.155.115</a:t>
            </a:r>
          </a:p>
        </p:txBody>
      </p:sp>
      <p:pic>
        <p:nvPicPr>
          <p:cNvPr id="12" name="Imagen 11">
            <a:extLst>
              <a:ext uri="{FF2B5EF4-FFF2-40B4-BE49-F238E27FC236}">
                <a16:creationId xmlns:a16="http://schemas.microsoft.com/office/drawing/2014/main" id="{224D627B-D394-1166-034F-35BDB5F8979C}"/>
              </a:ext>
            </a:extLst>
          </p:cNvPr>
          <p:cNvPicPr>
            <a:picLocks noChangeAspect="1"/>
          </p:cNvPicPr>
          <p:nvPr/>
        </p:nvPicPr>
        <p:blipFill rotWithShape="1">
          <a:blip r:embed="rId3"/>
          <a:srcRect r="2232" b="50000"/>
          <a:stretch/>
        </p:blipFill>
        <p:spPr>
          <a:xfrm>
            <a:off x="4954691" y="2841673"/>
            <a:ext cx="6756663" cy="3429000"/>
          </a:xfrm>
          <a:prstGeom prst="rect">
            <a:avLst/>
          </a:prstGeom>
        </p:spPr>
      </p:pic>
    </p:spTree>
    <p:extLst>
      <p:ext uri="{BB962C8B-B14F-4D97-AF65-F5344CB8AC3E}">
        <p14:creationId xmlns:p14="http://schemas.microsoft.com/office/powerpoint/2010/main" val="3479073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3. Instalación </a:t>
            </a:r>
            <a:r>
              <a:rPr lang="es-ES"/>
              <a:t>del cliente AWS CLI</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4</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245970" cy="2585323"/>
          </a:xfrm>
          <a:prstGeom prst="rect">
            <a:avLst/>
          </a:prstGeom>
          <a:noFill/>
        </p:spPr>
        <p:txBody>
          <a:bodyPr wrap="square">
            <a:spAutoFit/>
          </a:bodyPr>
          <a:lstStyle/>
          <a:p>
            <a:pPr marL="342900" indent="-342900">
              <a:buAutoNum type="alphaUcParenR"/>
            </a:pPr>
            <a:r>
              <a:rPr lang="es-ES" dirty="0"/>
              <a:t>Instalar la última versión de la interfaz de línea de comandos (CLI) de AWS en un sistema Linux. </a:t>
            </a:r>
          </a:p>
          <a:p>
            <a:pPr marL="342900" indent="-342900">
              <a:buAutoNum type="alphaUcParenR"/>
            </a:pPr>
            <a:r>
              <a:rPr lang="es-ES" dirty="0"/>
              <a:t>Asociar las credenciales de un usuario programático a la configuración de AWS CLI. Establecer la región AWS de trabajo como predeterminada y </a:t>
            </a:r>
            <a:r>
              <a:rPr lang="es-ES" dirty="0" err="1"/>
              <a:t>json</a:t>
            </a:r>
            <a:r>
              <a:rPr lang="es-ES" dirty="0"/>
              <a:t> como formato de salida (archivos </a:t>
            </a:r>
            <a:r>
              <a:rPr lang="es-ES" dirty="0" err="1"/>
              <a:t>credentials</a:t>
            </a:r>
            <a:r>
              <a:rPr lang="es-ES" dirty="0"/>
              <a:t> y </a:t>
            </a:r>
            <a:r>
              <a:rPr lang="es-ES" dirty="0" err="1"/>
              <a:t>config</a:t>
            </a:r>
            <a:r>
              <a:rPr lang="es-ES" dirty="0"/>
              <a:t>).</a:t>
            </a:r>
          </a:p>
          <a:p>
            <a:pPr marL="342900" indent="-342900">
              <a:buAutoNum type="alphaUcParenR"/>
            </a:pPr>
            <a:r>
              <a:rPr lang="es-ES" dirty="0"/>
              <a:t>Verificar que se tiene acceso a la infraestructura AWS con el cliente configurado (por ejemplo, listar las zonas de disponibilidad de la región configurada. Nota: En caso de detectar problemas de autentificación, comprobar en primer lugar que la fecha y hora del equipo cliente están sincronizadas (para la sincronización puede usar el protocolo </a:t>
            </a:r>
            <a:r>
              <a:rPr lang="es-ES" dirty="0" err="1"/>
              <a:t>ntp</a:t>
            </a:r>
            <a:r>
              <a:rPr lang="es-ES" dirty="0"/>
              <a:t>) o el comando date -s “</a:t>
            </a:r>
            <a:r>
              <a:rPr lang="es-ES" dirty="0" err="1"/>
              <a:t>aaaa</a:t>
            </a:r>
            <a:r>
              <a:rPr lang="es-ES" dirty="0"/>
              <a:t>-mm-</a:t>
            </a:r>
            <a:r>
              <a:rPr lang="es-ES" dirty="0" err="1"/>
              <a:t>dd</a:t>
            </a:r>
            <a:r>
              <a:rPr lang="es-ES" dirty="0"/>
              <a:t> </a:t>
            </a:r>
            <a:r>
              <a:rPr lang="es-ES" dirty="0" err="1"/>
              <a:t>hh:mm</a:t>
            </a:r>
            <a:r>
              <a:rPr lang="es-ES" dirty="0"/>
              <a:t>”. Nota: Si se utiliza una cuenta de AWS </a:t>
            </a:r>
            <a:r>
              <a:rPr lang="es-ES" dirty="0" err="1"/>
              <a:t>Academy</a:t>
            </a:r>
            <a:r>
              <a:rPr lang="es-ES" dirty="0"/>
              <a:t>, es necesario añadir el </a:t>
            </a:r>
            <a:r>
              <a:rPr lang="es-ES" dirty="0" err="1"/>
              <a:t>aws_session_token</a:t>
            </a:r>
            <a:r>
              <a:rPr lang="es-ES" dirty="0"/>
              <a:t> al archivo </a:t>
            </a:r>
            <a:r>
              <a:rPr lang="es-ES" dirty="0" err="1"/>
              <a:t>credentials</a:t>
            </a:r>
            <a:r>
              <a:rPr lang="es-ES" dirty="0"/>
              <a:t> (las credenciales pueden obtenerse en AWS </a:t>
            </a:r>
            <a:r>
              <a:rPr lang="es-ES" dirty="0" err="1"/>
              <a:t>Details</a:t>
            </a:r>
            <a:r>
              <a:rPr lang="es-ES" dirty="0"/>
              <a:t>). </a:t>
            </a:r>
          </a:p>
        </p:txBody>
      </p:sp>
    </p:spTree>
    <p:extLst>
      <p:ext uri="{BB962C8B-B14F-4D97-AF65-F5344CB8AC3E}">
        <p14:creationId xmlns:p14="http://schemas.microsoft.com/office/powerpoint/2010/main" val="343460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5. Amazon VPC (Virtual </a:t>
            </a:r>
            <a:r>
              <a:rPr lang="es-ES" dirty="0" err="1"/>
              <a:t>Private</a:t>
            </a:r>
            <a:r>
              <a:rPr lang="es-ES" dirty="0"/>
              <a:t> Cloud)</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40</a:t>
            </a:fld>
            <a:endParaRPr lang="es-ES" noProof="0"/>
          </a:p>
        </p:txBody>
      </p:sp>
      <p:pic>
        <p:nvPicPr>
          <p:cNvPr id="12" name="Imagen 11">
            <a:extLst>
              <a:ext uri="{FF2B5EF4-FFF2-40B4-BE49-F238E27FC236}">
                <a16:creationId xmlns:a16="http://schemas.microsoft.com/office/drawing/2014/main" id="{224D627B-D394-1166-034F-35BDB5F8979C}"/>
              </a:ext>
            </a:extLst>
          </p:cNvPr>
          <p:cNvPicPr>
            <a:picLocks noChangeAspect="1"/>
          </p:cNvPicPr>
          <p:nvPr/>
        </p:nvPicPr>
        <p:blipFill rotWithShape="1">
          <a:blip r:embed="rId3"/>
          <a:srcRect t="43795"/>
          <a:stretch/>
        </p:blipFill>
        <p:spPr>
          <a:xfrm>
            <a:off x="3356576" y="1514841"/>
            <a:ext cx="8100129" cy="4517847"/>
          </a:xfrm>
          <a:prstGeom prst="rect">
            <a:avLst/>
          </a:prstGeom>
        </p:spPr>
      </p:pic>
      <p:sp>
        <p:nvSpPr>
          <p:cNvPr id="13" name="CuadroTexto 12">
            <a:extLst>
              <a:ext uri="{FF2B5EF4-FFF2-40B4-BE49-F238E27FC236}">
                <a16:creationId xmlns:a16="http://schemas.microsoft.com/office/drawing/2014/main" id="{C0C172FE-A2DF-1D07-DCA1-90456ADC93DE}"/>
              </a:ext>
            </a:extLst>
          </p:cNvPr>
          <p:cNvSpPr txBox="1"/>
          <p:nvPr/>
        </p:nvSpPr>
        <p:spPr>
          <a:xfrm>
            <a:off x="611127" y="2476693"/>
            <a:ext cx="2160207" cy="646331"/>
          </a:xfrm>
          <a:prstGeom prst="rect">
            <a:avLst/>
          </a:prstGeom>
          <a:noFill/>
        </p:spPr>
        <p:txBody>
          <a:bodyPr wrap="square">
            <a:spAutoFit/>
          </a:bodyPr>
          <a:lstStyle/>
          <a:p>
            <a:r>
              <a:rPr lang="es-ES" dirty="0"/>
              <a:t>Tiene conectividad al exterior</a:t>
            </a:r>
          </a:p>
        </p:txBody>
      </p:sp>
    </p:spTree>
    <p:extLst>
      <p:ext uri="{BB962C8B-B14F-4D97-AF65-F5344CB8AC3E}">
        <p14:creationId xmlns:p14="http://schemas.microsoft.com/office/powerpoint/2010/main" val="731388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934F1F-3CEA-0487-33D1-0164FB9A6E37}"/>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21E32FD1-1F21-8216-4834-808CBCFB74DB}"/>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AC9D8D2E-A657-1D7D-E004-EB0D5A2E8707}"/>
              </a:ext>
            </a:extLst>
          </p:cNvPr>
          <p:cNvSpPr>
            <a:spLocks noGrp="1"/>
          </p:cNvSpPr>
          <p:nvPr>
            <p:ph type="ftr" sz="quarter" idx="21"/>
          </p:nvPr>
        </p:nvSpPr>
        <p:spPr/>
        <p:txBody>
          <a:bodyPr/>
          <a:lstStyle/>
          <a:p>
            <a:pPr rtl="0"/>
            <a:r>
              <a:rPr lang="es-ES" dirty="0"/>
              <a:t>Práctica 7 – AWS II</a:t>
            </a:r>
            <a:endParaRPr lang="es-ES" noProof="0" dirty="0"/>
          </a:p>
        </p:txBody>
      </p:sp>
      <p:sp>
        <p:nvSpPr>
          <p:cNvPr id="11" name="Marcador de número de diapositiva 10">
            <a:extLst>
              <a:ext uri="{FF2B5EF4-FFF2-40B4-BE49-F238E27FC236}">
                <a16:creationId xmlns:a16="http://schemas.microsoft.com/office/drawing/2014/main" id="{D3C85774-848D-02AD-C3FD-3E91C702AB72}"/>
              </a:ext>
            </a:extLst>
          </p:cNvPr>
          <p:cNvSpPr>
            <a:spLocks noGrp="1"/>
          </p:cNvSpPr>
          <p:nvPr>
            <p:ph type="sldNum" sz="quarter" idx="22"/>
          </p:nvPr>
        </p:nvSpPr>
        <p:spPr/>
        <p:txBody>
          <a:bodyPr/>
          <a:lstStyle/>
          <a:p>
            <a:pPr rtl="0"/>
            <a:fld id="{B5CEABB6-07DC-46E8-9B57-56EC44A396E5}" type="slidenum">
              <a:rPr lang="es-ES" noProof="0" smtClean="0"/>
              <a:pPr rtl="0"/>
              <a:t>41</a:t>
            </a:fld>
            <a:endParaRPr lang="es-ES" noProof="0"/>
          </a:p>
        </p:txBody>
      </p:sp>
      <p:sp>
        <p:nvSpPr>
          <p:cNvPr id="14" name="CuadroTexto 13">
            <a:extLst>
              <a:ext uri="{FF2B5EF4-FFF2-40B4-BE49-F238E27FC236}">
                <a16:creationId xmlns:a16="http://schemas.microsoft.com/office/drawing/2014/main" id="{168DF154-1FF7-8689-079A-9A32799EC1A2}"/>
              </a:ext>
            </a:extLst>
          </p:cNvPr>
          <p:cNvSpPr txBox="1"/>
          <p:nvPr/>
        </p:nvSpPr>
        <p:spPr>
          <a:xfrm>
            <a:off x="6533072" y="2352136"/>
            <a:ext cx="4384918" cy="1200329"/>
          </a:xfrm>
          <a:prstGeom prst="rect">
            <a:avLst/>
          </a:prstGeom>
          <a:noFill/>
        </p:spPr>
        <p:txBody>
          <a:bodyPr wrap="none" rtlCol="0">
            <a:spAutoFit/>
          </a:bodyPr>
          <a:lstStyle/>
          <a:p>
            <a:r>
              <a:rPr lang="es-ES" dirty="0"/>
              <a:t>3. Instalación del cliente AWS CLI</a:t>
            </a:r>
          </a:p>
          <a:p>
            <a:r>
              <a:rPr lang="es-ES" dirty="0"/>
              <a:t>4. Amazon EC2 (</a:t>
            </a:r>
            <a:r>
              <a:rPr lang="es-ES" dirty="0" err="1"/>
              <a:t>Elastic</a:t>
            </a:r>
            <a:r>
              <a:rPr lang="es-ES" dirty="0"/>
              <a:t> Computing Cloud)</a:t>
            </a:r>
          </a:p>
          <a:p>
            <a:r>
              <a:rPr lang="es-ES" dirty="0"/>
              <a:t>5. Amazon VPC (Virtual </a:t>
            </a:r>
            <a:r>
              <a:rPr lang="es-ES" dirty="0" err="1"/>
              <a:t>Private</a:t>
            </a:r>
            <a:r>
              <a:rPr lang="es-ES" dirty="0"/>
              <a:t> Cloud)</a:t>
            </a:r>
          </a:p>
          <a:p>
            <a:r>
              <a:rPr lang="es-ES" b="1" dirty="0"/>
              <a:t>6. Boto3. AWS SDK para Python</a:t>
            </a:r>
          </a:p>
        </p:txBody>
      </p:sp>
    </p:spTree>
    <p:extLst>
      <p:ext uri="{BB962C8B-B14F-4D97-AF65-F5344CB8AC3E}">
        <p14:creationId xmlns:p14="http://schemas.microsoft.com/office/powerpoint/2010/main" val="951735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6. Boto3. AWS SDK para Python</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42</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773165" y="1690688"/>
            <a:ext cx="11282848" cy="4339650"/>
          </a:xfrm>
          <a:prstGeom prst="rect">
            <a:avLst/>
          </a:prstGeom>
          <a:noFill/>
        </p:spPr>
        <p:txBody>
          <a:bodyPr wrap="square">
            <a:spAutoFit/>
          </a:bodyPr>
          <a:lstStyle/>
          <a:p>
            <a:pPr marL="342900" indent="-342900">
              <a:buAutoNum type="alphaUcParenR"/>
            </a:pPr>
            <a:r>
              <a:rPr lang="es-ES" sz="1600" dirty="0"/>
              <a:t>Instalar el SDK Boto3 para AWS. Utilizar las credenciales de usuario creadas al comienzo de la práctica. Verificar su funcionamiento con el intérprete de Python. </a:t>
            </a:r>
          </a:p>
          <a:p>
            <a:pPr marL="342900" indent="-342900">
              <a:buAutoNum type="alphaUcParenR"/>
            </a:pPr>
            <a:r>
              <a:rPr lang="es-ES" sz="1600" dirty="0"/>
              <a:t>Crear un script en Python para listar todas las instancias EC2 no terminadas presentes en la región predeterminada. Devolverá su ID, estado (solo el “</a:t>
            </a:r>
            <a:r>
              <a:rPr lang="es-ES" sz="1600" dirty="0" err="1"/>
              <a:t>Name</a:t>
            </a:r>
            <a:r>
              <a:rPr lang="es-ES" sz="1600" dirty="0"/>
              <a:t>”), ID de la subred donde se encuentra, dirección IP privada y, en caso de tenerla, dirección IP pública (elástica). </a:t>
            </a:r>
          </a:p>
          <a:p>
            <a:pPr marL="342900" indent="-342900">
              <a:buAutoNum type="alphaUcParenR"/>
            </a:pPr>
            <a:r>
              <a:rPr lang="es-ES" sz="1600" dirty="0"/>
              <a:t>Crear un script en Python para listar todas las subredes presentes en las VPC existentes en la región. Para cada subred devolverá su ID, el ID de la VPC donde se encuentra, el bloque de direcciones IP asociado a la subred, y si está activada la asignación automática de dirección IP pública (</a:t>
            </a:r>
            <a:r>
              <a:rPr lang="es-ES" sz="1600" dirty="0" err="1"/>
              <a:t>yes|no</a:t>
            </a:r>
            <a:r>
              <a:rPr lang="es-ES" sz="1600" dirty="0"/>
              <a:t>). </a:t>
            </a:r>
          </a:p>
          <a:p>
            <a:pPr marL="342900" indent="-342900">
              <a:buAutoNum type="alphaUcParenR"/>
            </a:pPr>
            <a:r>
              <a:rPr lang="es-ES" sz="1600" dirty="0"/>
              <a:t>Crear un script en Python para lanzar una nueva instancia EC2 en la región predeterminada. Recibirá como parámetros el ID de la imagen (AMI), el tipo de instancia, el ID de la subred a la que se conectará, si tendrá asociada una IP pública o elástica (parámetro </a:t>
            </a:r>
            <a:r>
              <a:rPr lang="es-ES" sz="1600" dirty="0" err="1"/>
              <a:t>yes|no</a:t>
            </a:r>
            <a:r>
              <a:rPr lang="es-ES" sz="1600" dirty="0"/>
              <a:t>), id del grupo de seguridad, y nombre de la clave pública a inyectar. Devolverá el ID de la nueva instancia y su estado. </a:t>
            </a:r>
          </a:p>
          <a:p>
            <a:pPr marL="342900" indent="-342900">
              <a:buAutoNum type="alphaUcParenR"/>
            </a:pPr>
            <a:r>
              <a:rPr lang="es-ES" sz="1600" dirty="0"/>
              <a:t>Crear un script en Python que nos indique el número de volúmenes, instantáneas, grupos de seguridad, balanceadores de carga y parejas de claves asignados a nuestra cuenta en la región en la que nos encontramos. </a:t>
            </a:r>
          </a:p>
          <a:p>
            <a:pPr marL="342900" indent="-342900">
              <a:buAutoNum type="alphaUcParenR"/>
            </a:pPr>
            <a:r>
              <a:rPr lang="es-ES" sz="1600" dirty="0"/>
              <a:t>Crear un script en Python para eliminar (</a:t>
            </a:r>
            <a:r>
              <a:rPr lang="es-ES" sz="1600" dirty="0" err="1"/>
              <a:t>Terminate</a:t>
            </a:r>
            <a:r>
              <a:rPr lang="es-ES" sz="1600" dirty="0"/>
              <a:t>) la instancia o instancias cuyos ID se pasan como parámetro.</a:t>
            </a:r>
          </a:p>
          <a:p>
            <a:pPr marL="342900" indent="-342900">
              <a:buAutoNum type="alphaUcParenR"/>
            </a:pPr>
            <a:r>
              <a:rPr lang="es-ES" sz="1600" dirty="0" err="1"/>
              <a:t>gCrear</a:t>
            </a:r>
            <a:r>
              <a:rPr lang="es-ES" sz="1600" dirty="0"/>
              <a:t> un script en Python para arrancar todas las instancias de la región que se encuentren detenidas (</a:t>
            </a:r>
            <a:r>
              <a:rPr lang="es-ES" sz="1600" dirty="0" err="1"/>
              <a:t>Stopped</a:t>
            </a:r>
            <a:r>
              <a:rPr lang="es-ES" sz="1600" dirty="0"/>
              <a:t>) y tengan asociada una etiqueta (Tag) que se pasará como parámetro. </a:t>
            </a:r>
          </a:p>
        </p:txBody>
      </p:sp>
    </p:spTree>
    <p:extLst>
      <p:ext uri="{BB962C8B-B14F-4D97-AF65-F5344CB8AC3E}">
        <p14:creationId xmlns:p14="http://schemas.microsoft.com/office/powerpoint/2010/main" val="3718067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43</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702826" y="1690688"/>
            <a:ext cx="11282848" cy="646331"/>
          </a:xfrm>
          <a:prstGeom prst="rect">
            <a:avLst/>
          </a:prstGeom>
          <a:noFill/>
        </p:spPr>
        <p:txBody>
          <a:bodyPr wrap="square">
            <a:spAutoFit/>
          </a:bodyPr>
          <a:lstStyle/>
          <a:p>
            <a:r>
              <a:rPr lang="es-ES" sz="1800" dirty="0"/>
              <a:t>A) Instalar el SDK Boto3 para AWS. Utilizar las credenciales de usuario creadas al comienzo de la práctica. Verificar su funcionamiento con el intérprete de Python. </a:t>
            </a:r>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sp>
        <p:nvSpPr>
          <p:cNvPr id="13" name="CuadroTexto 12">
            <a:extLst>
              <a:ext uri="{FF2B5EF4-FFF2-40B4-BE49-F238E27FC236}">
                <a16:creationId xmlns:a16="http://schemas.microsoft.com/office/drawing/2014/main" id="{073241B4-04A1-E04C-CBEE-D5EC63F598C7}"/>
              </a:ext>
            </a:extLst>
          </p:cNvPr>
          <p:cNvSpPr txBox="1"/>
          <p:nvPr/>
        </p:nvSpPr>
        <p:spPr>
          <a:xfrm>
            <a:off x="838200" y="2349166"/>
            <a:ext cx="6094826" cy="923330"/>
          </a:xfrm>
          <a:prstGeom prst="rect">
            <a:avLst/>
          </a:prstGeom>
          <a:noFill/>
        </p:spPr>
        <p:txBody>
          <a:bodyPr wrap="square">
            <a:spAutoFit/>
          </a:bodyPr>
          <a:lstStyle/>
          <a:p>
            <a:r>
              <a:rPr lang="es-ES" dirty="0"/>
              <a:t> sudo </a:t>
            </a:r>
            <a:r>
              <a:rPr lang="es-ES" dirty="0" err="1"/>
              <a:t>apt</a:t>
            </a:r>
            <a:r>
              <a:rPr lang="es-ES" dirty="0"/>
              <a:t> </a:t>
            </a:r>
            <a:r>
              <a:rPr lang="es-ES" dirty="0" err="1"/>
              <a:t>install</a:t>
            </a:r>
            <a:r>
              <a:rPr lang="es-ES" dirty="0"/>
              <a:t> python3-pip</a:t>
            </a:r>
          </a:p>
          <a:p>
            <a:r>
              <a:rPr lang="es-ES" dirty="0"/>
              <a:t>$ </a:t>
            </a:r>
            <a:r>
              <a:rPr lang="es-ES" dirty="0" err="1"/>
              <a:t>pip</a:t>
            </a:r>
            <a:r>
              <a:rPr lang="es-ES" dirty="0"/>
              <a:t> </a:t>
            </a:r>
            <a:r>
              <a:rPr lang="es-ES" dirty="0" err="1"/>
              <a:t>install</a:t>
            </a:r>
            <a:r>
              <a:rPr lang="es-ES" dirty="0"/>
              <a:t> boto 3</a:t>
            </a:r>
          </a:p>
          <a:p>
            <a:endParaRPr lang="es-ES" dirty="0"/>
          </a:p>
        </p:txBody>
      </p:sp>
      <p:pic>
        <p:nvPicPr>
          <p:cNvPr id="15" name="Imagen 14">
            <a:extLst>
              <a:ext uri="{FF2B5EF4-FFF2-40B4-BE49-F238E27FC236}">
                <a16:creationId xmlns:a16="http://schemas.microsoft.com/office/drawing/2014/main" id="{459B1799-5E50-35F6-E5C5-3BCC7076304D}"/>
              </a:ext>
            </a:extLst>
          </p:cNvPr>
          <p:cNvPicPr>
            <a:picLocks noChangeAspect="1"/>
          </p:cNvPicPr>
          <p:nvPr/>
        </p:nvPicPr>
        <p:blipFill>
          <a:blip r:embed="rId3"/>
          <a:stretch>
            <a:fillRect/>
          </a:stretch>
        </p:blipFill>
        <p:spPr>
          <a:xfrm>
            <a:off x="753794" y="3109478"/>
            <a:ext cx="5456691" cy="2311395"/>
          </a:xfrm>
          <a:prstGeom prst="rect">
            <a:avLst/>
          </a:prstGeom>
        </p:spPr>
      </p:pic>
      <p:pic>
        <p:nvPicPr>
          <p:cNvPr id="17" name="Imagen 16">
            <a:extLst>
              <a:ext uri="{FF2B5EF4-FFF2-40B4-BE49-F238E27FC236}">
                <a16:creationId xmlns:a16="http://schemas.microsoft.com/office/drawing/2014/main" id="{F7500AA1-D845-F333-0A2C-1ECFC220835D}"/>
              </a:ext>
            </a:extLst>
          </p:cNvPr>
          <p:cNvPicPr>
            <a:picLocks noChangeAspect="1"/>
          </p:cNvPicPr>
          <p:nvPr/>
        </p:nvPicPr>
        <p:blipFill>
          <a:blip r:embed="rId4"/>
          <a:stretch>
            <a:fillRect/>
          </a:stretch>
        </p:blipFill>
        <p:spPr>
          <a:xfrm>
            <a:off x="6783706" y="3109478"/>
            <a:ext cx="1826894" cy="367677"/>
          </a:xfrm>
          <a:prstGeom prst="rect">
            <a:avLst/>
          </a:prstGeom>
        </p:spPr>
      </p:pic>
      <p:pic>
        <p:nvPicPr>
          <p:cNvPr id="19" name="Imagen 18">
            <a:extLst>
              <a:ext uri="{FF2B5EF4-FFF2-40B4-BE49-F238E27FC236}">
                <a16:creationId xmlns:a16="http://schemas.microsoft.com/office/drawing/2014/main" id="{661D2F4C-1CE0-2D54-B099-706EB2FD78AE}"/>
              </a:ext>
            </a:extLst>
          </p:cNvPr>
          <p:cNvPicPr>
            <a:picLocks noChangeAspect="1"/>
          </p:cNvPicPr>
          <p:nvPr/>
        </p:nvPicPr>
        <p:blipFill>
          <a:blip r:embed="rId5"/>
          <a:stretch>
            <a:fillRect/>
          </a:stretch>
        </p:blipFill>
        <p:spPr>
          <a:xfrm>
            <a:off x="6783706" y="3578693"/>
            <a:ext cx="4592982" cy="447212"/>
          </a:xfrm>
          <a:prstGeom prst="rect">
            <a:avLst/>
          </a:prstGeom>
        </p:spPr>
      </p:pic>
      <p:sp>
        <p:nvSpPr>
          <p:cNvPr id="22" name="CuadroTexto 21">
            <a:extLst>
              <a:ext uri="{FF2B5EF4-FFF2-40B4-BE49-F238E27FC236}">
                <a16:creationId xmlns:a16="http://schemas.microsoft.com/office/drawing/2014/main" id="{E5F15671-6E90-83F1-5509-EEF5AE659A16}"/>
              </a:ext>
            </a:extLst>
          </p:cNvPr>
          <p:cNvSpPr txBox="1"/>
          <p:nvPr/>
        </p:nvSpPr>
        <p:spPr>
          <a:xfrm>
            <a:off x="6712633" y="2750930"/>
            <a:ext cx="3993468" cy="307777"/>
          </a:xfrm>
          <a:prstGeom prst="rect">
            <a:avLst/>
          </a:prstGeom>
          <a:noFill/>
        </p:spPr>
        <p:txBody>
          <a:bodyPr wrap="square">
            <a:spAutoFit/>
          </a:bodyPr>
          <a:lstStyle/>
          <a:p>
            <a:r>
              <a:rPr lang="es-ES" sz="1400" dirty="0"/>
              <a:t>Comprobar que funciona con Python:</a:t>
            </a:r>
          </a:p>
        </p:txBody>
      </p:sp>
      <p:sp>
        <p:nvSpPr>
          <p:cNvPr id="23" name="CuadroTexto 22">
            <a:extLst>
              <a:ext uri="{FF2B5EF4-FFF2-40B4-BE49-F238E27FC236}">
                <a16:creationId xmlns:a16="http://schemas.microsoft.com/office/drawing/2014/main" id="{828131B8-D56F-4599-2B1A-6AA4B2A50C94}"/>
              </a:ext>
            </a:extLst>
          </p:cNvPr>
          <p:cNvSpPr txBox="1"/>
          <p:nvPr/>
        </p:nvSpPr>
        <p:spPr>
          <a:xfrm>
            <a:off x="6755131" y="4209460"/>
            <a:ext cx="3993468" cy="307777"/>
          </a:xfrm>
          <a:prstGeom prst="rect">
            <a:avLst/>
          </a:prstGeom>
          <a:noFill/>
        </p:spPr>
        <p:txBody>
          <a:bodyPr wrap="square">
            <a:spAutoFit/>
          </a:bodyPr>
          <a:lstStyle/>
          <a:p>
            <a:r>
              <a:rPr lang="es-ES" sz="1400" dirty="0"/>
              <a:t>Comprobar que funciona con las credenciales:</a:t>
            </a:r>
          </a:p>
        </p:txBody>
      </p:sp>
      <p:pic>
        <p:nvPicPr>
          <p:cNvPr id="25" name="Imagen 24">
            <a:extLst>
              <a:ext uri="{FF2B5EF4-FFF2-40B4-BE49-F238E27FC236}">
                <a16:creationId xmlns:a16="http://schemas.microsoft.com/office/drawing/2014/main" id="{814A9437-92EA-0BED-04E6-5E3D83DE5927}"/>
              </a:ext>
            </a:extLst>
          </p:cNvPr>
          <p:cNvPicPr>
            <a:picLocks noChangeAspect="1"/>
          </p:cNvPicPr>
          <p:nvPr/>
        </p:nvPicPr>
        <p:blipFill>
          <a:blip r:embed="rId6"/>
          <a:stretch>
            <a:fillRect/>
          </a:stretch>
        </p:blipFill>
        <p:spPr>
          <a:xfrm>
            <a:off x="6820816" y="4553076"/>
            <a:ext cx="2259381" cy="527082"/>
          </a:xfrm>
          <a:prstGeom prst="rect">
            <a:avLst/>
          </a:prstGeom>
        </p:spPr>
      </p:pic>
      <p:pic>
        <p:nvPicPr>
          <p:cNvPr id="27" name="Imagen 26">
            <a:extLst>
              <a:ext uri="{FF2B5EF4-FFF2-40B4-BE49-F238E27FC236}">
                <a16:creationId xmlns:a16="http://schemas.microsoft.com/office/drawing/2014/main" id="{D59583F7-40BC-43FD-FD25-36D5885364C1}"/>
              </a:ext>
            </a:extLst>
          </p:cNvPr>
          <p:cNvPicPr>
            <a:picLocks noChangeAspect="1"/>
          </p:cNvPicPr>
          <p:nvPr/>
        </p:nvPicPr>
        <p:blipFill>
          <a:blip r:embed="rId7"/>
          <a:stretch>
            <a:fillRect/>
          </a:stretch>
        </p:blipFill>
        <p:spPr>
          <a:xfrm>
            <a:off x="6820816" y="5231755"/>
            <a:ext cx="4444249" cy="575845"/>
          </a:xfrm>
          <a:prstGeom prst="rect">
            <a:avLst/>
          </a:prstGeom>
        </p:spPr>
      </p:pic>
    </p:spTree>
    <p:extLst>
      <p:ext uri="{BB962C8B-B14F-4D97-AF65-F5344CB8AC3E}">
        <p14:creationId xmlns:p14="http://schemas.microsoft.com/office/powerpoint/2010/main" val="68842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44</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702826" y="1690688"/>
            <a:ext cx="11282848" cy="1200329"/>
          </a:xfrm>
          <a:prstGeom prst="rect">
            <a:avLst/>
          </a:prstGeom>
          <a:noFill/>
        </p:spPr>
        <p:txBody>
          <a:bodyPr wrap="square">
            <a:spAutoFit/>
          </a:bodyPr>
          <a:lstStyle/>
          <a:p>
            <a:r>
              <a:rPr lang="es-ES" dirty="0"/>
              <a:t>B)</a:t>
            </a:r>
            <a:r>
              <a:rPr lang="es-ES" sz="1800" dirty="0"/>
              <a:t>Crear un script en Python para listar todas las instancias EC2 no terminadas presentes en la región predeterminada. Devolverá su ID, estado (solo el “</a:t>
            </a:r>
            <a:r>
              <a:rPr lang="es-ES" sz="1800" dirty="0" err="1"/>
              <a:t>Name</a:t>
            </a:r>
            <a:r>
              <a:rPr lang="es-ES" sz="1800" dirty="0"/>
              <a:t>”), ID de la subred donde se encuentra, dirección IP privada y, en caso de tenerla, dirección IP pública (elástica). </a:t>
            </a:r>
          </a:p>
          <a:p>
            <a:endParaRPr lang="es-ES" sz="1800" dirty="0"/>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pic>
        <p:nvPicPr>
          <p:cNvPr id="3" name="Imagen 2">
            <a:extLst>
              <a:ext uri="{FF2B5EF4-FFF2-40B4-BE49-F238E27FC236}">
                <a16:creationId xmlns:a16="http://schemas.microsoft.com/office/drawing/2014/main" id="{08CA6269-969A-B9F7-4916-FF553321538C}"/>
              </a:ext>
            </a:extLst>
          </p:cNvPr>
          <p:cNvPicPr>
            <a:picLocks noChangeAspect="1"/>
          </p:cNvPicPr>
          <p:nvPr/>
        </p:nvPicPr>
        <p:blipFill>
          <a:blip r:embed="rId3"/>
          <a:stretch>
            <a:fillRect/>
          </a:stretch>
        </p:blipFill>
        <p:spPr>
          <a:xfrm>
            <a:off x="838200" y="2724150"/>
            <a:ext cx="6000813" cy="3543300"/>
          </a:xfrm>
          <a:prstGeom prst="rect">
            <a:avLst/>
          </a:prstGeom>
        </p:spPr>
      </p:pic>
      <p:pic>
        <p:nvPicPr>
          <p:cNvPr id="10" name="Imagen 9">
            <a:extLst>
              <a:ext uri="{FF2B5EF4-FFF2-40B4-BE49-F238E27FC236}">
                <a16:creationId xmlns:a16="http://schemas.microsoft.com/office/drawing/2014/main" id="{8B0601EB-FE4D-F231-63E4-78D2CC7DC1D0}"/>
              </a:ext>
            </a:extLst>
          </p:cNvPr>
          <p:cNvPicPr>
            <a:picLocks noChangeAspect="1"/>
          </p:cNvPicPr>
          <p:nvPr/>
        </p:nvPicPr>
        <p:blipFill>
          <a:blip r:embed="rId4"/>
          <a:stretch>
            <a:fillRect/>
          </a:stretch>
        </p:blipFill>
        <p:spPr>
          <a:xfrm>
            <a:off x="7137400" y="3156756"/>
            <a:ext cx="4663226" cy="2119648"/>
          </a:xfrm>
          <a:prstGeom prst="rect">
            <a:avLst/>
          </a:prstGeom>
        </p:spPr>
      </p:pic>
    </p:spTree>
    <p:extLst>
      <p:ext uri="{BB962C8B-B14F-4D97-AF65-F5344CB8AC3E}">
        <p14:creationId xmlns:p14="http://schemas.microsoft.com/office/powerpoint/2010/main" val="814796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45</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702826" y="1690688"/>
            <a:ext cx="11282848" cy="1754326"/>
          </a:xfrm>
          <a:prstGeom prst="rect">
            <a:avLst/>
          </a:prstGeom>
          <a:noFill/>
        </p:spPr>
        <p:txBody>
          <a:bodyPr wrap="square">
            <a:spAutoFit/>
          </a:bodyPr>
          <a:lstStyle/>
          <a:p>
            <a:r>
              <a:rPr lang="es-ES" dirty="0"/>
              <a:t>C) </a:t>
            </a:r>
            <a:r>
              <a:rPr lang="es-ES" sz="1800" dirty="0"/>
              <a:t>Crear un script en Python para listar todas las subredes presentes en las VPC existentes en la región. Para cada subred devolverá su ID, el ID de la VPC donde se encuentra, el bloque de direcciones IP asociado a la subred, y si está activada la asignación automática de dirección IP pública (</a:t>
            </a:r>
            <a:r>
              <a:rPr lang="es-ES" sz="1800" dirty="0" err="1"/>
              <a:t>yes|no</a:t>
            </a:r>
            <a:r>
              <a:rPr lang="es-ES" sz="1800" dirty="0"/>
              <a:t>). </a:t>
            </a:r>
          </a:p>
          <a:p>
            <a:r>
              <a:rPr lang="es-ES" dirty="0"/>
              <a:t>$ </a:t>
            </a:r>
            <a:r>
              <a:rPr lang="es-ES" sz="1400" dirty="0" err="1">
                <a:solidFill>
                  <a:srgbClr val="00B050"/>
                </a:solidFill>
              </a:rPr>
              <a:t>aws</a:t>
            </a:r>
            <a:r>
              <a:rPr lang="es-ES" sz="1400" dirty="0">
                <a:solidFill>
                  <a:srgbClr val="00B050"/>
                </a:solidFill>
              </a:rPr>
              <a:t> ec2 describe-</a:t>
            </a:r>
            <a:r>
              <a:rPr lang="es-ES" sz="1400" dirty="0" err="1">
                <a:solidFill>
                  <a:srgbClr val="00B050"/>
                </a:solidFill>
              </a:rPr>
              <a:t>subnets</a:t>
            </a:r>
            <a:endParaRPr lang="es-ES" sz="1400" dirty="0">
              <a:solidFill>
                <a:srgbClr val="00B050"/>
              </a:solidFill>
            </a:endParaRPr>
          </a:p>
          <a:p>
            <a:endParaRPr lang="es-ES" sz="1800" dirty="0"/>
          </a:p>
          <a:p>
            <a:endParaRPr lang="es-ES" sz="1800" dirty="0"/>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pic>
        <p:nvPicPr>
          <p:cNvPr id="8" name="Imagen 7">
            <a:extLst>
              <a:ext uri="{FF2B5EF4-FFF2-40B4-BE49-F238E27FC236}">
                <a16:creationId xmlns:a16="http://schemas.microsoft.com/office/drawing/2014/main" id="{A585B214-4E07-058F-5705-ABE67A911A68}"/>
              </a:ext>
            </a:extLst>
          </p:cNvPr>
          <p:cNvPicPr>
            <a:picLocks noChangeAspect="1"/>
          </p:cNvPicPr>
          <p:nvPr/>
        </p:nvPicPr>
        <p:blipFill>
          <a:blip r:embed="rId3"/>
          <a:stretch>
            <a:fillRect/>
          </a:stretch>
        </p:blipFill>
        <p:spPr>
          <a:xfrm>
            <a:off x="702826" y="2921000"/>
            <a:ext cx="5456674" cy="3122012"/>
          </a:xfrm>
          <a:prstGeom prst="rect">
            <a:avLst/>
          </a:prstGeom>
        </p:spPr>
      </p:pic>
      <p:sp>
        <p:nvSpPr>
          <p:cNvPr id="11" name="CuadroTexto 10">
            <a:extLst>
              <a:ext uri="{FF2B5EF4-FFF2-40B4-BE49-F238E27FC236}">
                <a16:creationId xmlns:a16="http://schemas.microsoft.com/office/drawing/2014/main" id="{6D414158-329E-7E90-2AA9-2506711DB1BB}"/>
              </a:ext>
            </a:extLst>
          </p:cNvPr>
          <p:cNvSpPr txBox="1"/>
          <p:nvPr/>
        </p:nvSpPr>
        <p:spPr>
          <a:xfrm>
            <a:off x="6718300" y="3533406"/>
            <a:ext cx="5402748" cy="1477328"/>
          </a:xfrm>
          <a:prstGeom prst="rect">
            <a:avLst/>
          </a:prstGeom>
          <a:noFill/>
        </p:spPr>
        <p:txBody>
          <a:bodyPr wrap="square">
            <a:spAutoFit/>
          </a:bodyPr>
          <a:lstStyle/>
          <a:p>
            <a:r>
              <a:rPr lang="es-ES" sz="1800" dirty="0"/>
              <a:t>En base a la salida de describe-</a:t>
            </a:r>
            <a:r>
              <a:rPr lang="es-ES" sz="1800" dirty="0" err="1"/>
              <a:t>subnets</a:t>
            </a:r>
            <a:r>
              <a:rPr lang="es-ES" sz="1800" dirty="0"/>
              <a:t> cogemos:</a:t>
            </a:r>
          </a:p>
          <a:p>
            <a:pPr marL="285750" indent="-285750">
              <a:buFontTx/>
              <a:buChar char="-"/>
            </a:pPr>
            <a:r>
              <a:rPr lang="es-ES" dirty="0" err="1"/>
              <a:t>SubnetId</a:t>
            </a:r>
            <a:endParaRPr lang="es-ES" dirty="0"/>
          </a:p>
          <a:p>
            <a:pPr marL="285750" indent="-285750">
              <a:buFontTx/>
              <a:buChar char="-"/>
            </a:pPr>
            <a:r>
              <a:rPr lang="es-ES" sz="1800" dirty="0" err="1"/>
              <a:t>VpcId</a:t>
            </a:r>
            <a:endParaRPr lang="es-ES" sz="1800" dirty="0"/>
          </a:p>
          <a:p>
            <a:pPr marL="285750" indent="-285750">
              <a:buFontTx/>
              <a:buChar char="-"/>
            </a:pPr>
            <a:r>
              <a:rPr lang="es-ES" sz="1800" dirty="0" err="1"/>
              <a:t>CidrBlock</a:t>
            </a:r>
            <a:endParaRPr lang="es-ES" dirty="0"/>
          </a:p>
          <a:p>
            <a:pPr marL="285750" indent="-285750">
              <a:buFontTx/>
              <a:buChar char="-"/>
            </a:pPr>
            <a:r>
              <a:rPr lang="es-ES" sz="1800" dirty="0" err="1"/>
              <a:t>MapPublicIpOnLaunch</a:t>
            </a:r>
            <a:r>
              <a:rPr lang="es-ES" sz="1800" dirty="0"/>
              <a:t> (si es True </a:t>
            </a:r>
            <a:r>
              <a:rPr lang="es-ES" sz="1800" dirty="0">
                <a:sym typeface="Wingdings" panose="05000000000000000000" pitchFamily="2" charset="2"/>
              </a:rPr>
              <a:t> Yes)</a:t>
            </a:r>
            <a:endParaRPr lang="es-ES" sz="1800" dirty="0"/>
          </a:p>
        </p:txBody>
      </p:sp>
    </p:spTree>
    <p:extLst>
      <p:ext uri="{BB962C8B-B14F-4D97-AF65-F5344CB8AC3E}">
        <p14:creationId xmlns:p14="http://schemas.microsoft.com/office/powerpoint/2010/main" val="2359176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46</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702826" y="1690688"/>
            <a:ext cx="11282848" cy="923330"/>
          </a:xfrm>
          <a:prstGeom prst="rect">
            <a:avLst/>
          </a:prstGeom>
          <a:noFill/>
        </p:spPr>
        <p:txBody>
          <a:bodyPr wrap="square">
            <a:spAutoFit/>
          </a:bodyPr>
          <a:lstStyle/>
          <a:p>
            <a:r>
              <a:rPr lang="es-ES" dirty="0"/>
              <a:t>C) </a:t>
            </a:r>
            <a:r>
              <a:rPr lang="es-ES" sz="1800" dirty="0"/>
              <a:t>Crear un script en Python para listar todas las subredes presentes en las VPC existentes en la región. Para cada subred devolverá su ID, el ID de la VPC donde se encuentra, el bloque de direcciones IP asociado a la subred, y si está activada la asignación automática de dirección IP pública (</a:t>
            </a:r>
            <a:r>
              <a:rPr lang="es-ES" sz="1800" dirty="0" err="1"/>
              <a:t>yes|no</a:t>
            </a:r>
            <a:r>
              <a:rPr lang="es-ES" sz="1800" dirty="0"/>
              <a:t>). </a:t>
            </a:r>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pic>
        <p:nvPicPr>
          <p:cNvPr id="14" name="Imagen 13">
            <a:extLst>
              <a:ext uri="{FF2B5EF4-FFF2-40B4-BE49-F238E27FC236}">
                <a16:creationId xmlns:a16="http://schemas.microsoft.com/office/drawing/2014/main" id="{EBAE5B5B-D1FC-24C1-211D-64BB4516098E}"/>
              </a:ext>
            </a:extLst>
          </p:cNvPr>
          <p:cNvPicPr>
            <a:picLocks noChangeAspect="1"/>
          </p:cNvPicPr>
          <p:nvPr/>
        </p:nvPicPr>
        <p:blipFill>
          <a:blip r:embed="rId3"/>
          <a:stretch>
            <a:fillRect/>
          </a:stretch>
        </p:blipFill>
        <p:spPr>
          <a:xfrm>
            <a:off x="838200" y="2614018"/>
            <a:ext cx="8216900" cy="3640147"/>
          </a:xfrm>
          <a:prstGeom prst="rect">
            <a:avLst/>
          </a:prstGeom>
        </p:spPr>
      </p:pic>
    </p:spTree>
    <p:extLst>
      <p:ext uri="{BB962C8B-B14F-4D97-AF65-F5344CB8AC3E}">
        <p14:creationId xmlns:p14="http://schemas.microsoft.com/office/powerpoint/2010/main" val="1747252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47</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4953000" y="1690688"/>
            <a:ext cx="7032674" cy="1477328"/>
          </a:xfrm>
          <a:prstGeom prst="rect">
            <a:avLst/>
          </a:prstGeom>
          <a:noFill/>
        </p:spPr>
        <p:txBody>
          <a:bodyPr wrap="square">
            <a:spAutoFit/>
          </a:bodyPr>
          <a:lstStyle/>
          <a:p>
            <a:r>
              <a:rPr lang="es-ES" dirty="0"/>
              <a:t>C) </a:t>
            </a:r>
            <a:r>
              <a:rPr lang="es-ES" sz="1800" dirty="0"/>
              <a:t>Crear un script en Python para listar todas las subredes presentes en las VPC existentes en la región. Para cada subred devolverá su ID, el ID de la VPC donde se encuentra, el bloque de direcciones IP asociado a la subred, y si está activada la asignación automática de dirección IP pública (</a:t>
            </a:r>
            <a:r>
              <a:rPr lang="es-ES" sz="1800" dirty="0" err="1"/>
              <a:t>yes|no</a:t>
            </a:r>
            <a:r>
              <a:rPr lang="es-ES" sz="1800" dirty="0"/>
              <a:t>). </a:t>
            </a:r>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pic>
        <p:nvPicPr>
          <p:cNvPr id="3" name="Imagen 2">
            <a:extLst>
              <a:ext uri="{FF2B5EF4-FFF2-40B4-BE49-F238E27FC236}">
                <a16:creationId xmlns:a16="http://schemas.microsoft.com/office/drawing/2014/main" id="{C799A67A-8E3C-B5B9-9B49-C05794D83F6E}"/>
              </a:ext>
            </a:extLst>
          </p:cNvPr>
          <p:cNvPicPr>
            <a:picLocks noChangeAspect="1"/>
          </p:cNvPicPr>
          <p:nvPr/>
        </p:nvPicPr>
        <p:blipFill>
          <a:blip r:embed="rId3"/>
          <a:stretch>
            <a:fillRect/>
          </a:stretch>
        </p:blipFill>
        <p:spPr>
          <a:xfrm>
            <a:off x="541782" y="1282700"/>
            <a:ext cx="4296918" cy="5014990"/>
          </a:xfrm>
          <a:prstGeom prst="rect">
            <a:avLst/>
          </a:prstGeom>
        </p:spPr>
      </p:pic>
    </p:spTree>
    <p:extLst>
      <p:ext uri="{BB962C8B-B14F-4D97-AF65-F5344CB8AC3E}">
        <p14:creationId xmlns:p14="http://schemas.microsoft.com/office/powerpoint/2010/main" val="114911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48</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409074" y="1565502"/>
            <a:ext cx="11571157" cy="1200329"/>
          </a:xfrm>
          <a:prstGeom prst="rect">
            <a:avLst/>
          </a:prstGeom>
          <a:noFill/>
        </p:spPr>
        <p:txBody>
          <a:bodyPr wrap="square">
            <a:spAutoFit/>
          </a:bodyPr>
          <a:lstStyle/>
          <a:p>
            <a:r>
              <a:rPr lang="es-ES" sz="1800" dirty="0"/>
              <a:t>D) Crear un script en Python para lanzar una nueva instancia EC2 en la región predeterminada. Recibirá como parámetros el ID de la imagen (AMI), el tipo de instancia, el ID de la subred a la que se conectará, si tendrá asociada una IP pública o elástica (parámetro </a:t>
            </a:r>
            <a:r>
              <a:rPr lang="es-ES" sz="1800" dirty="0" err="1"/>
              <a:t>yes|no</a:t>
            </a:r>
            <a:r>
              <a:rPr lang="es-ES" sz="1800" dirty="0"/>
              <a:t>), id del grupo de seguridad, y nombre de la clave pública a inyectar. Devolverá el ID de la nueva instancia y su estado. </a:t>
            </a:r>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pic>
        <p:nvPicPr>
          <p:cNvPr id="11" name="Imagen 10">
            <a:extLst>
              <a:ext uri="{FF2B5EF4-FFF2-40B4-BE49-F238E27FC236}">
                <a16:creationId xmlns:a16="http://schemas.microsoft.com/office/drawing/2014/main" id="{709D2E80-4B21-0BF0-534B-B57D64C8E6EA}"/>
              </a:ext>
            </a:extLst>
          </p:cNvPr>
          <p:cNvPicPr>
            <a:picLocks noChangeAspect="1"/>
          </p:cNvPicPr>
          <p:nvPr/>
        </p:nvPicPr>
        <p:blipFill>
          <a:blip r:embed="rId3"/>
          <a:stretch>
            <a:fillRect/>
          </a:stretch>
        </p:blipFill>
        <p:spPr>
          <a:xfrm>
            <a:off x="507011" y="3059485"/>
            <a:ext cx="8215883" cy="739030"/>
          </a:xfrm>
          <a:prstGeom prst="rect">
            <a:avLst/>
          </a:prstGeom>
        </p:spPr>
      </p:pic>
    </p:spTree>
    <p:extLst>
      <p:ext uri="{BB962C8B-B14F-4D97-AF65-F5344CB8AC3E}">
        <p14:creationId xmlns:p14="http://schemas.microsoft.com/office/powerpoint/2010/main" val="1112725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49</a:t>
            </a:fld>
            <a:endParaRPr lang="es-ES" noProof="0"/>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pic>
        <p:nvPicPr>
          <p:cNvPr id="2" name="Imagen 1">
            <a:extLst>
              <a:ext uri="{FF2B5EF4-FFF2-40B4-BE49-F238E27FC236}">
                <a16:creationId xmlns:a16="http://schemas.microsoft.com/office/drawing/2014/main" id="{0D494628-7248-E487-E58D-3B7CEA75A5E5}"/>
              </a:ext>
            </a:extLst>
          </p:cNvPr>
          <p:cNvPicPr>
            <a:picLocks noChangeAspect="1"/>
          </p:cNvPicPr>
          <p:nvPr/>
        </p:nvPicPr>
        <p:blipFill>
          <a:blip r:embed="rId3"/>
          <a:stretch>
            <a:fillRect/>
          </a:stretch>
        </p:blipFill>
        <p:spPr>
          <a:xfrm>
            <a:off x="1127532" y="505326"/>
            <a:ext cx="9936935" cy="5851024"/>
          </a:xfrm>
          <a:prstGeom prst="rect">
            <a:avLst/>
          </a:prstGeom>
        </p:spPr>
      </p:pic>
    </p:spTree>
    <p:extLst>
      <p:ext uri="{BB962C8B-B14F-4D97-AF65-F5344CB8AC3E}">
        <p14:creationId xmlns:p14="http://schemas.microsoft.com/office/powerpoint/2010/main" val="319973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3. Instalación </a:t>
            </a:r>
            <a:r>
              <a:rPr lang="es-ES"/>
              <a:t>del cliente AWS CLI</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5</a:t>
            </a:fld>
            <a:endParaRPr lang="es-ES" noProof="0"/>
          </a:p>
        </p:txBody>
      </p:sp>
      <p:pic>
        <p:nvPicPr>
          <p:cNvPr id="8" name="Imagen 7">
            <a:extLst>
              <a:ext uri="{FF2B5EF4-FFF2-40B4-BE49-F238E27FC236}">
                <a16:creationId xmlns:a16="http://schemas.microsoft.com/office/drawing/2014/main" id="{38C11E26-CE93-D1B4-CB5B-9F03389FA0E5}"/>
              </a:ext>
            </a:extLst>
          </p:cNvPr>
          <p:cNvPicPr>
            <a:picLocks noChangeAspect="1"/>
          </p:cNvPicPr>
          <p:nvPr/>
        </p:nvPicPr>
        <p:blipFill>
          <a:blip r:embed="rId3"/>
          <a:stretch>
            <a:fillRect/>
          </a:stretch>
        </p:blipFill>
        <p:spPr>
          <a:xfrm>
            <a:off x="219952" y="2197507"/>
            <a:ext cx="11556609" cy="857426"/>
          </a:xfrm>
          <a:prstGeom prst="rect">
            <a:avLst/>
          </a:prstGeom>
        </p:spPr>
      </p:pic>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245970" cy="369332"/>
          </a:xfrm>
          <a:prstGeom prst="rect">
            <a:avLst/>
          </a:prstGeom>
          <a:noFill/>
        </p:spPr>
        <p:txBody>
          <a:bodyPr wrap="square">
            <a:spAutoFit/>
          </a:bodyPr>
          <a:lstStyle/>
          <a:p>
            <a:r>
              <a:rPr lang="es-ES" dirty="0"/>
              <a:t>A) Instalar la última versión de la interfaz de línea de comandos (CLI) de AWS en un sistema Linux. </a:t>
            </a:r>
          </a:p>
        </p:txBody>
      </p:sp>
      <p:pic>
        <p:nvPicPr>
          <p:cNvPr id="12" name="Imagen 11">
            <a:extLst>
              <a:ext uri="{FF2B5EF4-FFF2-40B4-BE49-F238E27FC236}">
                <a16:creationId xmlns:a16="http://schemas.microsoft.com/office/drawing/2014/main" id="{0D2699DA-C586-27C9-A867-EB1403959ADB}"/>
              </a:ext>
            </a:extLst>
          </p:cNvPr>
          <p:cNvPicPr>
            <a:picLocks noChangeAspect="1"/>
          </p:cNvPicPr>
          <p:nvPr/>
        </p:nvPicPr>
        <p:blipFill>
          <a:blip r:embed="rId4"/>
          <a:stretch>
            <a:fillRect/>
          </a:stretch>
        </p:blipFill>
        <p:spPr>
          <a:xfrm>
            <a:off x="219951" y="3369620"/>
            <a:ext cx="5510709" cy="506029"/>
          </a:xfrm>
          <a:prstGeom prst="rect">
            <a:avLst/>
          </a:prstGeom>
        </p:spPr>
      </p:pic>
      <p:pic>
        <p:nvPicPr>
          <p:cNvPr id="14" name="Imagen 13">
            <a:extLst>
              <a:ext uri="{FF2B5EF4-FFF2-40B4-BE49-F238E27FC236}">
                <a16:creationId xmlns:a16="http://schemas.microsoft.com/office/drawing/2014/main" id="{0BB4EDCD-AE49-3DD6-DB07-BA6C10082B86}"/>
              </a:ext>
            </a:extLst>
          </p:cNvPr>
          <p:cNvPicPr>
            <a:picLocks noChangeAspect="1"/>
          </p:cNvPicPr>
          <p:nvPr/>
        </p:nvPicPr>
        <p:blipFill>
          <a:blip r:embed="rId5"/>
          <a:stretch>
            <a:fillRect/>
          </a:stretch>
        </p:blipFill>
        <p:spPr>
          <a:xfrm>
            <a:off x="219951" y="4112008"/>
            <a:ext cx="9177843" cy="857426"/>
          </a:xfrm>
          <a:prstGeom prst="rect">
            <a:avLst/>
          </a:prstGeom>
        </p:spPr>
      </p:pic>
    </p:spTree>
    <p:extLst>
      <p:ext uri="{BB962C8B-B14F-4D97-AF65-F5344CB8AC3E}">
        <p14:creationId xmlns:p14="http://schemas.microsoft.com/office/powerpoint/2010/main" val="3937269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50</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409074" y="1565502"/>
            <a:ext cx="6254635" cy="2031325"/>
          </a:xfrm>
          <a:prstGeom prst="rect">
            <a:avLst/>
          </a:prstGeom>
          <a:noFill/>
        </p:spPr>
        <p:txBody>
          <a:bodyPr wrap="square">
            <a:spAutoFit/>
          </a:bodyPr>
          <a:lstStyle/>
          <a:p>
            <a:r>
              <a:rPr lang="es-ES" sz="1800" dirty="0"/>
              <a:t>D) Crear un script en Python para lanzar una nueva instancia EC2 en la región predeterminada. Recibirá como parámetros el ID de la imagen (AMI), el tipo de instancia, el ID de la subred a la que se conectará, si tendrá asociada una IP pública o elástica (parámetro </a:t>
            </a:r>
            <a:r>
              <a:rPr lang="es-ES" sz="1800" dirty="0" err="1"/>
              <a:t>yes|no</a:t>
            </a:r>
            <a:r>
              <a:rPr lang="es-ES" sz="1800" dirty="0"/>
              <a:t>), id del grupo de seguridad, y nombre de la clave pública a inyectar. Devolverá el ID de la nueva instancia y su estado. </a:t>
            </a:r>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sp>
        <p:nvSpPr>
          <p:cNvPr id="15" name="CuadroTexto 14">
            <a:extLst>
              <a:ext uri="{FF2B5EF4-FFF2-40B4-BE49-F238E27FC236}">
                <a16:creationId xmlns:a16="http://schemas.microsoft.com/office/drawing/2014/main" id="{075C7097-4195-1377-DB70-AFA580C4341A}"/>
              </a:ext>
            </a:extLst>
          </p:cNvPr>
          <p:cNvSpPr txBox="1"/>
          <p:nvPr/>
        </p:nvSpPr>
        <p:spPr>
          <a:xfrm>
            <a:off x="409074" y="4335539"/>
            <a:ext cx="6042177" cy="584775"/>
          </a:xfrm>
          <a:prstGeom prst="rect">
            <a:avLst/>
          </a:prstGeom>
          <a:noFill/>
        </p:spPr>
        <p:txBody>
          <a:bodyPr wrap="square">
            <a:spAutoFit/>
          </a:bodyPr>
          <a:lstStyle/>
          <a:p>
            <a:r>
              <a:rPr lang="es-ES" sz="1600" dirty="0"/>
              <a:t>Para comprobar que cumple con las características: </a:t>
            </a:r>
            <a:endParaRPr lang="es-ES" sz="1600" dirty="0">
              <a:solidFill>
                <a:srgbClr val="00B050"/>
              </a:solidFill>
            </a:endParaRPr>
          </a:p>
          <a:p>
            <a:r>
              <a:rPr lang="es-ES" sz="1600" dirty="0" err="1">
                <a:solidFill>
                  <a:srgbClr val="00B050"/>
                </a:solidFill>
              </a:rPr>
              <a:t>aws</a:t>
            </a:r>
            <a:r>
              <a:rPr lang="es-ES" sz="1600" dirty="0">
                <a:solidFill>
                  <a:srgbClr val="00B050"/>
                </a:solidFill>
              </a:rPr>
              <a:t> ec2 describe-</a:t>
            </a:r>
            <a:r>
              <a:rPr lang="es-ES" sz="1600" dirty="0" err="1">
                <a:solidFill>
                  <a:srgbClr val="00B050"/>
                </a:solidFill>
              </a:rPr>
              <a:t>instances</a:t>
            </a:r>
            <a:r>
              <a:rPr lang="es-ES" sz="1600" dirty="0">
                <a:solidFill>
                  <a:srgbClr val="00B050"/>
                </a:solidFill>
              </a:rPr>
              <a:t> --</a:t>
            </a:r>
            <a:r>
              <a:rPr lang="es-ES" sz="1600" dirty="0" err="1">
                <a:solidFill>
                  <a:srgbClr val="00B050"/>
                </a:solidFill>
              </a:rPr>
              <a:t>instance-ids</a:t>
            </a:r>
            <a:r>
              <a:rPr lang="es-ES" sz="1600" dirty="0">
                <a:solidFill>
                  <a:srgbClr val="00B050"/>
                </a:solidFill>
              </a:rPr>
              <a:t> i0f4bace2083f21770</a:t>
            </a:r>
          </a:p>
        </p:txBody>
      </p:sp>
      <p:pic>
        <p:nvPicPr>
          <p:cNvPr id="3" name="Imagen 2">
            <a:extLst>
              <a:ext uri="{FF2B5EF4-FFF2-40B4-BE49-F238E27FC236}">
                <a16:creationId xmlns:a16="http://schemas.microsoft.com/office/drawing/2014/main" id="{7B50D335-6A68-BE24-0E98-370DA3B200E2}"/>
              </a:ext>
            </a:extLst>
          </p:cNvPr>
          <p:cNvPicPr>
            <a:picLocks noChangeAspect="1"/>
          </p:cNvPicPr>
          <p:nvPr/>
        </p:nvPicPr>
        <p:blipFill>
          <a:blip r:embed="rId3"/>
          <a:stretch>
            <a:fillRect/>
          </a:stretch>
        </p:blipFill>
        <p:spPr>
          <a:xfrm>
            <a:off x="6663709" y="1291859"/>
            <a:ext cx="5316522" cy="547436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Entrada de lápiz 7">
                <a:extLst>
                  <a:ext uri="{FF2B5EF4-FFF2-40B4-BE49-F238E27FC236}">
                    <a16:creationId xmlns:a16="http://schemas.microsoft.com/office/drawing/2014/main" id="{1F580A49-11EA-5377-F959-C3C819B5FBD0}"/>
                  </a:ext>
                </a:extLst>
              </p14:cNvPr>
              <p14:cNvContentPartPr/>
              <p14:nvPr/>
            </p14:nvContentPartPr>
            <p14:xfrm>
              <a:off x="8987514" y="2586638"/>
              <a:ext cx="612720" cy="26280"/>
            </p14:xfrm>
          </p:contentPart>
        </mc:Choice>
        <mc:Fallback xmlns="">
          <p:pic>
            <p:nvPicPr>
              <p:cNvPr id="8" name="Entrada de lápiz 7">
                <a:extLst>
                  <a:ext uri="{FF2B5EF4-FFF2-40B4-BE49-F238E27FC236}">
                    <a16:creationId xmlns:a16="http://schemas.microsoft.com/office/drawing/2014/main" id="{1F580A49-11EA-5377-F959-C3C819B5FBD0}"/>
                  </a:ext>
                </a:extLst>
              </p:cNvPr>
              <p:cNvPicPr/>
              <p:nvPr/>
            </p:nvPicPr>
            <p:blipFill>
              <a:blip r:embed="rId5"/>
              <a:stretch>
                <a:fillRect/>
              </a:stretch>
            </p:blipFill>
            <p:spPr>
              <a:xfrm>
                <a:off x="8969514" y="2550998"/>
                <a:ext cx="6483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Entrada de lápiz 9">
                <a:extLst>
                  <a:ext uri="{FF2B5EF4-FFF2-40B4-BE49-F238E27FC236}">
                    <a16:creationId xmlns:a16="http://schemas.microsoft.com/office/drawing/2014/main" id="{5AD0FAEC-2231-F30B-D73F-CCAD9871B08E}"/>
                  </a:ext>
                </a:extLst>
              </p14:cNvPr>
              <p14:cNvContentPartPr/>
              <p14:nvPr/>
            </p14:nvContentPartPr>
            <p14:xfrm>
              <a:off x="8663154" y="2683118"/>
              <a:ext cx="625680" cy="360"/>
            </p14:xfrm>
          </p:contentPart>
        </mc:Choice>
        <mc:Fallback xmlns="">
          <p:pic>
            <p:nvPicPr>
              <p:cNvPr id="10" name="Entrada de lápiz 9">
                <a:extLst>
                  <a:ext uri="{FF2B5EF4-FFF2-40B4-BE49-F238E27FC236}">
                    <a16:creationId xmlns:a16="http://schemas.microsoft.com/office/drawing/2014/main" id="{5AD0FAEC-2231-F30B-D73F-CCAD9871B08E}"/>
                  </a:ext>
                </a:extLst>
              </p:cNvPr>
              <p:cNvPicPr/>
              <p:nvPr/>
            </p:nvPicPr>
            <p:blipFill>
              <a:blip r:embed="rId7"/>
              <a:stretch>
                <a:fillRect/>
              </a:stretch>
            </p:blipFill>
            <p:spPr>
              <a:xfrm>
                <a:off x="8645514" y="2647478"/>
                <a:ext cx="661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Entrada de lápiz 11">
                <a:extLst>
                  <a:ext uri="{FF2B5EF4-FFF2-40B4-BE49-F238E27FC236}">
                    <a16:creationId xmlns:a16="http://schemas.microsoft.com/office/drawing/2014/main" id="{6ACB0780-CCF2-0399-A077-9C8E15B25925}"/>
                  </a:ext>
                </a:extLst>
              </p14:cNvPr>
              <p14:cNvContentPartPr/>
              <p14:nvPr/>
            </p14:nvContentPartPr>
            <p14:xfrm>
              <a:off x="9493314" y="3488798"/>
              <a:ext cx="905760" cy="19440"/>
            </p14:xfrm>
          </p:contentPart>
        </mc:Choice>
        <mc:Fallback xmlns="">
          <p:pic>
            <p:nvPicPr>
              <p:cNvPr id="12" name="Entrada de lápiz 11">
                <a:extLst>
                  <a:ext uri="{FF2B5EF4-FFF2-40B4-BE49-F238E27FC236}">
                    <a16:creationId xmlns:a16="http://schemas.microsoft.com/office/drawing/2014/main" id="{6ACB0780-CCF2-0399-A077-9C8E15B25925}"/>
                  </a:ext>
                </a:extLst>
              </p:cNvPr>
              <p:cNvPicPr/>
              <p:nvPr/>
            </p:nvPicPr>
            <p:blipFill>
              <a:blip r:embed="rId9"/>
              <a:stretch>
                <a:fillRect/>
              </a:stretch>
            </p:blipFill>
            <p:spPr>
              <a:xfrm>
                <a:off x="9475314" y="3453158"/>
                <a:ext cx="941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Entrada de lápiz 12">
                <a:extLst>
                  <a:ext uri="{FF2B5EF4-FFF2-40B4-BE49-F238E27FC236}">
                    <a16:creationId xmlns:a16="http://schemas.microsoft.com/office/drawing/2014/main" id="{C2B19FA2-F126-4019-E774-8E72EE040288}"/>
                  </a:ext>
                </a:extLst>
              </p14:cNvPr>
              <p14:cNvContentPartPr/>
              <p14:nvPr/>
            </p14:nvContentPartPr>
            <p14:xfrm>
              <a:off x="9215754" y="4499318"/>
              <a:ext cx="1001160" cy="109080"/>
            </p14:xfrm>
          </p:contentPart>
        </mc:Choice>
        <mc:Fallback xmlns="">
          <p:pic>
            <p:nvPicPr>
              <p:cNvPr id="13" name="Entrada de lápiz 12">
                <a:extLst>
                  <a:ext uri="{FF2B5EF4-FFF2-40B4-BE49-F238E27FC236}">
                    <a16:creationId xmlns:a16="http://schemas.microsoft.com/office/drawing/2014/main" id="{C2B19FA2-F126-4019-E774-8E72EE040288}"/>
                  </a:ext>
                </a:extLst>
              </p:cNvPr>
              <p:cNvPicPr/>
              <p:nvPr/>
            </p:nvPicPr>
            <p:blipFill>
              <a:blip r:embed="rId11"/>
              <a:stretch>
                <a:fillRect/>
              </a:stretch>
            </p:blipFill>
            <p:spPr>
              <a:xfrm>
                <a:off x="9198114" y="4463678"/>
                <a:ext cx="10368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Entrada de lápiz 13">
                <a:extLst>
                  <a:ext uri="{FF2B5EF4-FFF2-40B4-BE49-F238E27FC236}">
                    <a16:creationId xmlns:a16="http://schemas.microsoft.com/office/drawing/2014/main" id="{C5AFE63F-678A-4712-147C-79AC422DC3CC}"/>
                  </a:ext>
                </a:extLst>
              </p14:cNvPr>
              <p14:cNvContentPartPr/>
              <p14:nvPr/>
            </p14:nvContentPartPr>
            <p14:xfrm>
              <a:off x="5823474" y="4282958"/>
              <a:ext cx="360" cy="360"/>
            </p14:xfrm>
          </p:contentPart>
        </mc:Choice>
        <mc:Fallback xmlns="">
          <p:pic>
            <p:nvPicPr>
              <p:cNvPr id="14" name="Entrada de lápiz 13">
                <a:extLst>
                  <a:ext uri="{FF2B5EF4-FFF2-40B4-BE49-F238E27FC236}">
                    <a16:creationId xmlns:a16="http://schemas.microsoft.com/office/drawing/2014/main" id="{C5AFE63F-678A-4712-147C-79AC422DC3CC}"/>
                  </a:ext>
                </a:extLst>
              </p:cNvPr>
              <p:cNvPicPr/>
              <p:nvPr/>
            </p:nvPicPr>
            <p:blipFill>
              <a:blip r:embed="rId13"/>
              <a:stretch>
                <a:fillRect/>
              </a:stretch>
            </p:blipFill>
            <p:spPr>
              <a:xfrm>
                <a:off x="5805474" y="4247318"/>
                <a:ext cx="36000" cy="72000"/>
              </a:xfrm>
              <a:prstGeom prst="rect">
                <a:avLst/>
              </a:prstGeom>
            </p:spPr>
          </p:pic>
        </mc:Fallback>
      </mc:AlternateContent>
      <p:pic>
        <p:nvPicPr>
          <p:cNvPr id="17" name="Imagen 16">
            <a:extLst>
              <a:ext uri="{FF2B5EF4-FFF2-40B4-BE49-F238E27FC236}">
                <a16:creationId xmlns:a16="http://schemas.microsoft.com/office/drawing/2014/main" id="{B66A82AD-1E95-4521-0F30-9522761E3A6B}"/>
              </a:ext>
            </a:extLst>
          </p:cNvPr>
          <p:cNvPicPr>
            <a:picLocks noChangeAspect="1"/>
          </p:cNvPicPr>
          <p:nvPr/>
        </p:nvPicPr>
        <p:blipFill>
          <a:blip r:embed="rId14"/>
          <a:stretch>
            <a:fillRect/>
          </a:stretch>
        </p:blipFill>
        <p:spPr>
          <a:xfrm>
            <a:off x="1481891" y="5216401"/>
            <a:ext cx="4365836" cy="1005905"/>
          </a:xfrm>
          <a:prstGeom prst="rect">
            <a:avLst/>
          </a:prstGeom>
        </p:spPr>
      </p:pic>
    </p:spTree>
    <p:extLst>
      <p:ext uri="{BB962C8B-B14F-4D97-AF65-F5344CB8AC3E}">
        <p14:creationId xmlns:p14="http://schemas.microsoft.com/office/powerpoint/2010/main" val="1953492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51</a:t>
            </a:fld>
            <a:endParaRPr lang="es-ES" noProof="0"/>
          </a:p>
        </p:txBody>
      </p:sp>
      <p:sp>
        <p:nvSpPr>
          <p:cNvPr id="7" name="CuadroTexto 6">
            <a:extLst>
              <a:ext uri="{FF2B5EF4-FFF2-40B4-BE49-F238E27FC236}">
                <a16:creationId xmlns:a16="http://schemas.microsoft.com/office/drawing/2014/main" id="{2A912920-C47B-8132-125D-EDF2CD8C338F}"/>
              </a:ext>
            </a:extLst>
          </p:cNvPr>
          <p:cNvSpPr txBox="1"/>
          <p:nvPr/>
        </p:nvSpPr>
        <p:spPr>
          <a:xfrm>
            <a:off x="409074" y="1565502"/>
            <a:ext cx="6254635" cy="2031325"/>
          </a:xfrm>
          <a:prstGeom prst="rect">
            <a:avLst/>
          </a:prstGeom>
          <a:noFill/>
        </p:spPr>
        <p:txBody>
          <a:bodyPr wrap="square">
            <a:spAutoFit/>
          </a:bodyPr>
          <a:lstStyle/>
          <a:p>
            <a:r>
              <a:rPr lang="es-ES" sz="1800" dirty="0"/>
              <a:t>D) Crear un script en Python para lanzar una nueva instancia EC2 en la región predeterminada. Recibirá como parámetros el ID de la imagen (AMI), el tipo de instancia, el ID de la subred a la que se conectará, si tendrá asociada una IP pública o elástica (parámetro </a:t>
            </a:r>
            <a:r>
              <a:rPr lang="es-ES" sz="1800" dirty="0" err="1"/>
              <a:t>yes|no</a:t>
            </a:r>
            <a:r>
              <a:rPr lang="es-ES" sz="1800" dirty="0"/>
              <a:t>), id del grupo de seguridad, y nombre de la clave pública a inyectar. Devolverá el ID de la nueva instancia y su estado. </a:t>
            </a:r>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sp>
        <p:nvSpPr>
          <p:cNvPr id="15" name="CuadroTexto 14">
            <a:extLst>
              <a:ext uri="{FF2B5EF4-FFF2-40B4-BE49-F238E27FC236}">
                <a16:creationId xmlns:a16="http://schemas.microsoft.com/office/drawing/2014/main" id="{075C7097-4195-1377-DB70-AFA580C4341A}"/>
              </a:ext>
            </a:extLst>
          </p:cNvPr>
          <p:cNvSpPr txBox="1"/>
          <p:nvPr/>
        </p:nvSpPr>
        <p:spPr>
          <a:xfrm>
            <a:off x="515302" y="3731131"/>
            <a:ext cx="6042177" cy="338554"/>
          </a:xfrm>
          <a:prstGeom prst="rect">
            <a:avLst/>
          </a:prstGeom>
          <a:noFill/>
        </p:spPr>
        <p:txBody>
          <a:bodyPr wrap="square">
            <a:spAutoFit/>
          </a:bodyPr>
          <a:lstStyle/>
          <a:p>
            <a:r>
              <a:rPr lang="es-ES" sz="1600" dirty="0"/>
              <a:t>Vamos a comprobar que no añade una IP Pública si se indica</a:t>
            </a:r>
          </a:p>
        </p:txBody>
      </p:sp>
      <p:pic>
        <p:nvPicPr>
          <p:cNvPr id="16" name="Imagen 15">
            <a:extLst>
              <a:ext uri="{FF2B5EF4-FFF2-40B4-BE49-F238E27FC236}">
                <a16:creationId xmlns:a16="http://schemas.microsoft.com/office/drawing/2014/main" id="{00607786-B82F-EA01-C547-427B0FF9737A}"/>
              </a:ext>
            </a:extLst>
          </p:cNvPr>
          <p:cNvPicPr>
            <a:picLocks noChangeAspect="1"/>
          </p:cNvPicPr>
          <p:nvPr/>
        </p:nvPicPr>
        <p:blipFill>
          <a:blip r:embed="rId3"/>
          <a:stretch>
            <a:fillRect/>
          </a:stretch>
        </p:blipFill>
        <p:spPr>
          <a:xfrm>
            <a:off x="517187" y="4322038"/>
            <a:ext cx="3802291" cy="1257529"/>
          </a:xfrm>
          <a:prstGeom prst="rect">
            <a:avLst/>
          </a:prstGeom>
        </p:spPr>
      </p:pic>
      <p:pic>
        <p:nvPicPr>
          <p:cNvPr id="18" name="Imagen 17">
            <a:extLst>
              <a:ext uri="{FF2B5EF4-FFF2-40B4-BE49-F238E27FC236}">
                <a16:creationId xmlns:a16="http://schemas.microsoft.com/office/drawing/2014/main" id="{CB7FCD2E-D43B-E6D3-30F9-E5E5BD3724E4}"/>
              </a:ext>
            </a:extLst>
          </p:cNvPr>
          <p:cNvPicPr>
            <a:picLocks noChangeAspect="1"/>
          </p:cNvPicPr>
          <p:nvPr/>
        </p:nvPicPr>
        <p:blipFill>
          <a:blip r:embed="rId4"/>
          <a:stretch>
            <a:fillRect/>
          </a:stretch>
        </p:blipFill>
        <p:spPr>
          <a:xfrm>
            <a:off x="539843" y="5679496"/>
            <a:ext cx="4419132" cy="576925"/>
          </a:xfrm>
          <a:prstGeom prst="rect">
            <a:avLst/>
          </a:prstGeom>
        </p:spPr>
      </p:pic>
      <p:pic>
        <p:nvPicPr>
          <p:cNvPr id="20" name="Imagen 19">
            <a:extLst>
              <a:ext uri="{FF2B5EF4-FFF2-40B4-BE49-F238E27FC236}">
                <a16:creationId xmlns:a16="http://schemas.microsoft.com/office/drawing/2014/main" id="{528CEF2C-D50A-3FFB-9A20-F4C9DE33668E}"/>
              </a:ext>
            </a:extLst>
          </p:cNvPr>
          <p:cNvPicPr>
            <a:picLocks noChangeAspect="1"/>
          </p:cNvPicPr>
          <p:nvPr/>
        </p:nvPicPr>
        <p:blipFill>
          <a:blip r:embed="rId5"/>
          <a:stretch>
            <a:fillRect/>
          </a:stretch>
        </p:blipFill>
        <p:spPr>
          <a:xfrm>
            <a:off x="6948725" y="1403604"/>
            <a:ext cx="4702713" cy="5215482"/>
          </a:xfrm>
          <a:prstGeom prst="rect">
            <a:avLst/>
          </a:prstGeom>
        </p:spPr>
      </p:pic>
      <mc:AlternateContent xmlns:mc="http://schemas.openxmlformats.org/markup-compatibility/2006" xmlns:p14="http://schemas.microsoft.com/office/powerpoint/2010/main">
        <mc:Choice Requires="p14">
          <p:contentPart p14:bwMode="auto" r:id="rId6">
            <p14:nvContentPartPr>
              <p14:cNvPr id="21" name="Entrada de lápiz 20">
                <a:extLst>
                  <a:ext uri="{FF2B5EF4-FFF2-40B4-BE49-F238E27FC236}">
                    <a16:creationId xmlns:a16="http://schemas.microsoft.com/office/drawing/2014/main" id="{795B06AE-7B4B-DF3F-D5A0-FD2F31C682DC}"/>
                  </a:ext>
                </a:extLst>
              </p14:cNvPr>
              <p14:cNvContentPartPr/>
              <p14:nvPr/>
            </p14:nvContentPartPr>
            <p14:xfrm>
              <a:off x="9035754" y="2337518"/>
              <a:ext cx="1431360" cy="82080"/>
            </p14:xfrm>
          </p:contentPart>
        </mc:Choice>
        <mc:Fallback xmlns="">
          <p:pic>
            <p:nvPicPr>
              <p:cNvPr id="21" name="Entrada de lápiz 20">
                <a:extLst>
                  <a:ext uri="{FF2B5EF4-FFF2-40B4-BE49-F238E27FC236}">
                    <a16:creationId xmlns:a16="http://schemas.microsoft.com/office/drawing/2014/main" id="{795B06AE-7B4B-DF3F-D5A0-FD2F31C682DC}"/>
                  </a:ext>
                </a:extLst>
              </p:cNvPr>
              <p:cNvPicPr/>
              <p:nvPr/>
            </p:nvPicPr>
            <p:blipFill>
              <a:blip r:embed="rId7"/>
              <a:stretch>
                <a:fillRect/>
              </a:stretch>
            </p:blipFill>
            <p:spPr>
              <a:xfrm>
                <a:off x="9017754" y="2301878"/>
                <a:ext cx="14670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Entrada de lápiz 21">
                <a:extLst>
                  <a:ext uri="{FF2B5EF4-FFF2-40B4-BE49-F238E27FC236}">
                    <a16:creationId xmlns:a16="http://schemas.microsoft.com/office/drawing/2014/main" id="{93F14A7D-9745-27C9-FF5A-3D323D91173D}"/>
                  </a:ext>
                </a:extLst>
              </p14:cNvPr>
              <p14:cNvContentPartPr/>
              <p14:nvPr/>
            </p14:nvContentPartPr>
            <p14:xfrm>
              <a:off x="9324474" y="2611478"/>
              <a:ext cx="529200" cy="35640"/>
            </p14:xfrm>
          </p:contentPart>
        </mc:Choice>
        <mc:Fallback xmlns="">
          <p:pic>
            <p:nvPicPr>
              <p:cNvPr id="22" name="Entrada de lápiz 21">
                <a:extLst>
                  <a:ext uri="{FF2B5EF4-FFF2-40B4-BE49-F238E27FC236}">
                    <a16:creationId xmlns:a16="http://schemas.microsoft.com/office/drawing/2014/main" id="{93F14A7D-9745-27C9-FF5A-3D323D91173D}"/>
                  </a:ext>
                </a:extLst>
              </p:cNvPr>
              <p:cNvPicPr/>
              <p:nvPr/>
            </p:nvPicPr>
            <p:blipFill>
              <a:blip r:embed="rId9"/>
              <a:stretch>
                <a:fillRect/>
              </a:stretch>
            </p:blipFill>
            <p:spPr>
              <a:xfrm>
                <a:off x="9306834" y="2575478"/>
                <a:ext cx="5648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Entrada de lápiz 22">
                <a:extLst>
                  <a:ext uri="{FF2B5EF4-FFF2-40B4-BE49-F238E27FC236}">
                    <a16:creationId xmlns:a16="http://schemas.microsoft.com/office/drawing/2014/main" id="{64FE989F-2FCF-B760-02B5-EF9CA994F964}"/>
                  </a:ext>
                </a:extLst>
              </p14:cNvPr>
              <p14:cNvContentPartPr/>
              <p14:nvPr/>
            </p14:nvContentPartPr>
            <p14:xfrm>
              <a:off x="8951154" y="2743238"/>
              <a:ext cx="709200" cy="360"/>
            </p14:xfrm>
          </p:contentPart>
        </mc:Choice>
        <mc:Fallback xmlns="">
          <p:pic>
            <p:nvPicPr>
              <p:cNvPr id="23" name="Entrada de lápiz 22">
                <a:extLst>
                  <a:ext uri="{FF2B5EF4-FFF2-40B4-BE49-F238E27FC236}">
                    <a16:creationId xmlns:a16="http://schemas.microsoft.com/office/drawing/2014/main" id="{64FE989F-2FCF-B760-02B5-EF9CA994F964}"/>
                  </a:ext>
                </a:extLst>
              </p:cNvPr>
              <p:cNvPicPr/>
              <p:nvPr/>
            </p:nvPicPr>
            <p:blipFill>
              <a:blip r:embed="rId11"/>
              <a:stretch>
                <a:fillRect/>
              </a:stretch>
            </p:blipFill>
            <p:spPr>
              <a:xfrm>
                <a:off x="8933154" y="2707238"/>
                <a:ext cx="744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Entrada de lápiz 23">
                <a:extLst>
                  <a:ext uri="{FF2B5EF4-FFF2-40B4-BE49-F238E27FC236}">
                    <a16:creationId xmlns:a16="http://schemas.microsoft.com/office/drawing/2014/main" id="{7E539486-09EB-7C77-DBB2-005E3587CDC5}"/>
                  </a:ext>
                </a:extLst>
              </p14:cNvPr>
              <p14:cNvContentPartPr/>
              <p14:nvPr/>
            </p14:nvContentPartPr>
            <p14:xfrm>
              <a:off x="8228994" y="4354238"/>
              <a:ext cx="1197720" cy="121680"/>
            </p14:xfrm>
          </p:contentPart>
        </mc:Choice>
        <mc:Fallback xmlns="">
          <p:pic>
            <p:nvPicPr>
              <p:cNvPr id="24" name="Entrada de lápiz 23">
                <a:extLst>
                  <a:ext uri="{FF2B5EF4-FFF2-40B4-BE49-F238E27FC236}">
                    <a16:creationId xmlns:a16="http://schemas.microsoft.com/office/drawing/2014/main" id="{7E539486-09EB-7C77-DBB2-005E3587CDC5}"/>
                  </a:ext>
                </a:extLst>
              </p:cNvPr>
              <p:cNvPicPr/>
              <p:nvPr/>
            </p:nvPicPr>
            <p:blipFill>
              <a:blip r:embed="rId13"/>
              <a:stretch>
                <a:fillRect/>
              </a:stretch>
            </p:blipFill>
            <p:spPr>
              <a:xfrm>
                <a:off x="8210994" y="4318598"/>
                <a:ext cx="1233360" cy="193320"/>
              </a:xfrm>
              <a:prstGeom prst="rect">
                <a:avLst/>
              </a:prstGeom>
            </p:spPr>
          </p:pic>
        </mc:Fallback>
      </mc:AlternateContent>
    </p:spTree>
    <p:extLst>
      <p:ext uri="{BB962C8B-B14F-4D97-AF65-F5344CB8AC3E}">
        <p14:creationId xmlns:p14="http://schemas.microsoft.com/office/powerpoint/2010/main" val="4049117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7" name="CuadroTexto 6">
            <a:extLst>
              <a:ext uri="{FF2B5EF4-FFF2-40B4-BE49-F238E27FC236}">
                <a16:creationId xmlns:a16="http://schemas.microsoft.com/office/drawing/2014/main" id="{2A912920-C47B-8132-125D-EDF2CD8C338F}"/>
              </a:ext>
            </a:extLst>
          </p:cNvPr>
          <p:cNvSpPr txBox="1"/>
          <p:nvPr/>
        </p:nvSpPr>
        <p:spPr>
          <a:xfrm>
            <a:off x="707573" y="1576388"/>
            <a:ext cx="10847613" cy="923330"/>
          </a:xfrm>
          <a:prstGeom prst="rect">
            <a:avLst/>
          </a:prstGeom>
          <a:noFill/>
        </p:spPr>
        <p:txBody>
          <a:bodyPr wrap="square">
            <a:spAutoFit/>
          </a:bodyPr>
          <a:lstStyle/>
          <a:p>
            <a:r>
              <a:rPr lang="es-ES" dirty="0"/>
              <a:t>E) Crear un script en Python que nos indique el número de volúmenes, instantáneas, grupos de seguridad, balanceadores de carga y parejas de claves asignados a nuestra cuenta en la región en la que nos encontramos.</a:t>
            </a:r>
            <a:r>
              <a:rPr lang="es-ES" sz="1800" dirty="0"/>
              <a:t> </a:t>
            </a:r>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pic>
        <p:nvPicPr>
          <p:cNvPr id="11" name="Imagen 10">
            <a:extLst>
              <a:ext uri="{FF2B5EF4-FFF2-40B4-BE49-F238E27FC236}">
                <a16:creationId xmlns:a16="http://schemas.microsoft.com/office/drawing/2014/main" id="{16638588-A2C5-DBC1-D474-36037AD5D6C6}"/>
              </a:ext>
            </a:extLst>
          </p:cNvPr>
          <p:cNvPicPr>
            <a:picLocks noChangeAspect="1"/>
          </p:cNvPicPr>
          <p:nvPr/>
        </p:nvPicPr>
        <p:blipFill>
          <a:blip r:embed="rId3"/>
          <a:stretch>
            <a:fillRect/>
          </a:stretch>
        </p:blipFill>
        <p:spPr>
          <a:xfrm>
            <a:off x="785117" y="2754787"/>
            <a:ext cx="5048280" cy="1048380"/>
          </a:xfrm>
          <a:prstGeom prst="rect">
            <a:avLst/>
          </a:prstGeom>
        </p:spPr>
      </p:pic>
      <p:pic>
        <p:nvPicPr>
          <p:cNvPr id="15" name="Imagen 14">
            <a:extLst>
              <a:ext uri="{FF2B5EF4-FFF2-40B4-BE49-F238E27FC236}">
                <a16:creationId xmlns:a16="http://schemas.microsoft.com/office/drawing/2014/main" id="{1F6BDCDC-F905-7DE3-8DA8-6EAA6A352540}"/>
              </a:ext>
            </a:extLst>
          </p:cNvPr>
          <p:cNvPicPr>
            <a:picLocks noChangeAspect="1"/>
          </p:cNvPicPr>
          <p:nvPr/>
        </p:nvPicPr>
        <p:blipFill>
          <a:blip r:embed="rId4"/>
          <a:stretch>
            <a:fillRect/>
          </a:stretch>
        </p:blipFill>
        <p:spPr>
          <a:xfrm>
            <a:off x="5960817" y="2249345"/>
            <a:ext cx="4464841" cy="4124189"/>
          </a:xfrm>
          <a:prstGeom prst="rect">
            <a:avLst/>
          </a:prstGeom>
        </p:spPr>
      </p:pic>
      <p:sp>
        <p:nvSpPr>
          <p:cNvPr id="16" name="Marcador de pie de página 4">
            <a:extLst>
              <a:ext uri="{FF2B5EF4-FFF2-40B4-BE49-F238E27FC236}">
                <a16:creationId xmlns:a16="http://schemas.microsoft.com/office/drawing/2014/main" id="{A6BDE0A0-1C4A-1ED0-549C-844C0B6D01D3}"/>
              </a:ext>
            </a:extLst>
          </p:cNvPr>
          <p:cNvSpPr>
            <a:spLocks noGrp="1"/>
          </p:cNvSpPr>
          <p:nvPr>
            <p:ph type="ftr" sz="quarter" idx="11"/>
          </p:nvPr>
        </p:nvSpPr>
        <p:spPr>
          <a:xfrm>
            <a:off x="4038600" y="6356350"/>
            <a:ext cx="4114800" cy="365125"/>
          </a:xfrm>
        </p:spPr>
        <p:txBody>
          <a:bodyPr/>
          <a:lstStyle/>
          <a:p>
            <a:pPr rtl="0"/>
            <a:r>
              <a:rPr lang="es-ES" noProof="0" dirty="0"/>
              <a:t>Práctica 7 – AWS II</a:t>
            </a:r>
          </a:p>
        </p:txBody>
      </p:sp>
      <p:sp>
        <p:nvSpPr>
          <p:cNvPr id="17" name="Marcador de número de diapositiva 5">
            <a:extLst>
              <a:ext uri="{FF2B5EF4-FFF2-40B4-BE49-F238E27FC236}">
                <a16:creationId xmlns:a16="http://schemas.microsoft.com/office/drawing/2014/main" id="{FFB3D8FC-A360-CF31-288E-C28112355ECA}"/>
              </a:ext>
            </a:extLst>
          </p:cNvPr>
          <p:cNvSpPr>
            <a:spLocks noGrp="1"/>
          </p:cNvSpPr>
          <p:nvPr>
            <p:ph type="sldNum" sz="quarter" idx="12"/>
          </p:nvPr>
        </p:nvSpPr>
        <p:spPr>
          <a:xfrm>
            <a:off x="8610600" y="6356350"/>
            <a:ext cx="2743200" cy="365125"/>
          </a:xfrm>
        </p:spPr>
        <p:txBody>
          <a:bodyPr/>
          <a:lstStyle/>
          <a:p>
            <a:pPr rtl="0"/>
            <a:fld id="{B5CEABB6-07DC-46E8-9B57-56EC44A396E5}" type="slidenum">
              <a:rPr lang="es-ES" noProof="0" smtClean="0"/>
              <a:t>52</a:t>
            </a:fld>
            <a:endParaRPr lang="es-ES" noProof="0"/>
          </a:p>
        </p:txBody>
      </p:sp>
    </p:spTree>
    <p:extLst>
      <p:ext uri="{BB962C8B-B14F-4D97-AF65-F5344CB8AC3E}">
        <p14:creationId xmlns:p14="http://schemas.microsoft.com/office/powerpoint/2010/main" val="29983470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7" name="CuadroTexto 6">
            <a:extLst>
              <a:ext uri="{FF2B5EF4-FFF2-40B4-BE49-F238E27FC236}">
                <a16:creationId xmlns:a16="http://schemas.microsoft.com/office/drawing/2014/main" id="{2A912920-C47B-8132-125D-EDF2CD8C338F}"/>
              </a:ext>
            </a:extLst>
          </p:cNvPr>
          <p:cNvSpPr txBox="1"/>
          <p:nvPr/>
        </p:nvSpPr>
        <p:spPr>
          <a:xfrm>
            <a:off x="707573" y="1576388"/>
            <a:ext cx="10847613" cy="646331"/>
          </a:xfrm>
          <a:prstGeom prst="rect">
            <a:avLst/>
          </a:prstGeom>
          <a:noFill/>
        </p:spPr>
        <p:txBody>
          <a:bodyPr wrap="square">
            <a:spAutoFit/>
          </a:bodyPr>
          <a:lstStyle/>
          <a:p>
            <a:r>
              <a:rPr lang="es-ES" dirty="0"/>
              <a:t>F) Crear un script en Python para eliminar (</a:t>
            </a:r>
            <a:r>
              <a:rPr lang="es-ES" dirty="0" err="1"/>
              <a:t>Terminate</a:t>
            </a:r>
            <a:r>
              <a:rPr lang="es-ES" dirty="0"/>
              <a:t>) la instancia o instancias cuyos ID se pasan como parámetro. </a:t>
            </a:r>
            <a:endParaRPr lang="es-ES" sz="1800" dirty="0"/>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sp>
        <p:nvSpPr>
          <p:cNvPr id="2" name="Marcador de pie de página 4">
            <a:extLst>
              <a:ext uri="{FF2B5EF4-FFF2-40B4-BE49-F238E27FC236}">
                <a16:creationId xmlns:a16="http://schemas.microsoft.com/office/drawing/2014/main" id="{C42D0DC0-B307-ADCA-45A5-1D4A021AFFC4}"/>
              </a:ext>
            </a:extLst>
          </p:cNvPr>
          <p:cNvSpPr>
            <a:spLocks noGrp="1"/>
          </p:cNvSpPr>
          <p:nvPr>
            <p:ph type="ftr" sz="quarter" idx="11"/>
          </p:nvPr>
        </p:nvSpPr>
        <p:spPr>
          <a:xfrm>
            <a:off x="4038600" y="6356350"/>
            <a:ext cx="4114800" cy="365125"/>
          </a:xfrm>
        </p:spPr>
        <p:txBody>
          <a:bodyPr/>
          <a:lstStyle/>
          <a:p>
            <a:pPr rtl="0"/>
            <a:r>
              <a:rPr lang="es-ES" noProof="0" dirty="0"/>
              <a:t>Práctica 7 – AWS II</a:t>
            </a:r>
          </a:p>
        </p:txBody>
      </p:sp>
      <p:sp>
        <p:nvSpPr>
          <p:cNvPr id="3" name="Marcador de número de diapositiva 5">
            <a:extLst>
              <a:ext uri="{FF2B5EF4-FFF2-40B4-BE49-F238E27FC236}">
                <a16:creationId xmlns:a16="http://schemas.microsoft.com/office/drawing/2014/main" id="{5225CF5D-D35E-0155-F942-D6159FCECF71}"/>
              </a:ext>
            </a:extLst>
          </p:cNvPr>
          <p:cNvSpPr>
            <a:spLocks noGrp="1"/>
          </p:cNvSpPr>
          <p:nvPr>
            <p:ph type="sldNum" sz="quarter" idx="12"/>
          </p:nvPr>
        </p:nvSpPr>
        <p:spPr>
          <a:xfrm>
            <a:off x="8610600" y="6356350"/>
            <a:ext cx="2743200" cy="365125"/>
          </a:xfrm>
        </p:spPr>
        <p:txBody>
          <a:bodyPr/>
          <a:lstStyle/>
          <a:p>
            <a:pPr rtl="0"/>
            <a:fld id="{B5CEABB6-07DC-46E8-9B57-56EC44A396E5}" type="slidenum">
              <a:rPr lang="es-ES" noProof="0" smtClean="0"/>
              <a:t>53</a:t>
            </a:fld>
            <a:endParaRPr lang="es-ES" noProof="0"/>
          </a:p>
        </p:txBody>
      </p:sp>
      <p:pic>
        <p:nvPicPr>
          <p:cNvPr id="6" name="Imagen 5">
            <a:extLst>
              <a:ext uri="{FF2B5EF4-FFF2-40B4-BE49-F238E27FC236}">
                <a16:creationId xmlns:a16="http://schemas.microsoft.com/office/drawing/2014/main" id="{6683E977-B7E8-A8F3-3ED6-C2F0A91E1687}"/>
              </a:ext>
            </a:extLst>
          </p:cNvPr>
          <p:cNvPicPr>
            <a:picLocks noChangeAspect="1"/>
          </p:cNvPicPr>
          <p:nvPr/>
        </p:nvPicPr>
        <p:blipFill>
          <a:blip r:embed="rId3"/>
          <a:stretch>
            <a:fillRect/>
          </a:stretch>
        </p:blipFill>
        <p:spPr>
          <a:xfrm>
            <a:off x="637082" y="2760619"/>
            <a:ext cx="8297056" cy="720263"/>
          </a:xfrm>
          <a:prstGeom prst="rect">
            <a:avLst/>
          </a:prstGeom>
        </p:spPr>
      </p:pic>
      <p:sp>
        <p:nvSpPr>
          <p:cNvPr id="8" name="CuadroTexto 7">
            <a:extLst>
              <a:ext uri="{FF2B5EF4-FFF2-40B4-BE49-F238E27FC236}">
                <a16:creationId xmlns:a16="http://schemas.microsoft.com/office/drawing/2014/main" id="{4B8E0E7D-9655-DA9D-096F-18CF4DA52046}"/>
              </a:ext>
            </a:extLst>
          </p:cNvPr>
          <p:cNvSpPr txBox="1"/>
          <p:nvPr/>
        </p:nvSpPr>
        <p:spPr>
          <a:xfrm>
            <a:off x="637083" y="2307003"/>
            <a:ext cx="8297056" cy="369332"/>
          </a:xfrm>
          <a:prstGeom prst="rect">
            <a:avLst/>
          </a:prstGeom>
          <a:noFill/>
        </p:spPr>
        <p:txBody>
          <a:bodyPr wrap="square">
            <a:spAutoFit/>
          </a:bodyPr>
          <a:lstStyle/>
          <a:p>
            <a:r>
              <a:rPr lang="es-ES" dirty="0"/>
              <a:t>Creamos una instancia:</a:t>
            </a:r>
            <a:endParaRPr lang="es-ES" sz="1800" dirty="0"/>
          </a:p>
        </p:txBody>
      </p:sp>
      <p:pic>
        <p:nvPicPr>
          <p:cNvPr id="11" name="Imagen 10">
            <a:extLst>
              <a:ext uri="{FF2B5EF4-FFF2-40B4-BE49-F238E27FC236}">
                <a16:creationId xmlns:a16="http://schemas.microsoft.com/office/drawing/2014/main" id="{370A1859-AB45-853C-7766-F800BCDDA1BD}"/>
              </a:ext>
            </a:extLst>
          </p:cNvPr>
          <p:cNvPicPr>
            <a:picLocks noChangeAspect="1"/>
          </p:cNvPicPr>
          <p:nvPr/>
        </p:nvPicPr>
        <p:blipFill>
          <a:blip r:embed="rId4"/>
          <a:stretch>
            <a:fillRect/>
          </a:stretch>
        </p:blipFill>
        <p:spPr>
          <a:xfrm>
            <a:off x="637082" y="3565166"/>
            <a:ext cx="4422411" cy="2793102"/>
          </a:xfrm>
          <a:prstGeom prst="rect">
            <a:avLst/>
          </a:prstGeom>
        </p:spPr>
      </p:pic>
      <p:sp>
        <p:nvSpPr>
          <p:cNvPr id="12" name="CuadroTexto 11">
            <a:extLst>
              <a:ext uri="{FF2B5EF4-FFF2-40B4-BE49-F238E27FC236}">
                <a16:creationId xmlns:a16="http://schemas.microsoft.com/office/drawing/2014/main" id="{6BC82FA3-2B28-2FCD-342F-51FDA77F2AB9}"/>
              </a:ext>
            </a:extLst>
          </p:cNvPr>
          <p:cNvSpPr txBox="1"/>
          <p:nvPr/>
        </p:nvSpPr>
        <p:spPr>
          <a:xfrm>
            <a:off x="5144126" y="4644571"/>
            <a:ext cx="4921769" cy="369332"/>
          </a:xfrm>
          <a:prstGeom prst="rect">
            <a:avLst/>
          </a:prstGeom>
          <a:noFill/>
        </p:spPr>
        <p:txBody>
          <a:bodyPr wrap="square">
            <a:spAutoFit/>
          </a:bodyPr>
          <a:lstStyle/>
          <a:p>
            <a:r>
              <a:rPr lang="es-ES" sz="1800" dirty="0"/>
              <a:t>La instancia está activa</a:t>
            </a:r>
          </a:p>
        </p:txBody>
      </p:sp>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29875EF9-13F5-5A8F-86B8-F606D7B9FB18}"/>
                  </a:ext>
                </a:extLst>
              </p14:cNvPr>
              <p14:cNvContentPartPr/>
              <p14:nvPr/>
            </p14:nvContentPartPr>
            <p14:xfrm>
              <a:off x="2113554" y="6190259"/>
              <a:ext cx="439560" cy="23400"/>
            </p14:xfrm>
          </p:contentPart>
        </mc:Choice>
        <mc:Fallback xmlns="">
          <p:pic>
            <p:nvPicPr>
              <p:cNvPr id="13" name="Entrada de lápiz 12">
                <a:extLst>
                  <a:ext uri="{FF2B5EF4-FFF2-40B4-BE49-F238E27FC236}">
                    <a16:creationId xmlns:a16="http://schemas.microsoft.com/office/drawing/2014/main" id="{29875EF9-13F5-5A8F-86B8-F606D7B9FB18}"/>
                  </a:ext>
                </a:extLst>
              </p:cNvPr>
              <p:cNvPicPr/>
              <p:nvPr/>
            </p:nvPicPr>
            <p:blipFill>
              <a:blip r:embed="rId6"/>
              <a:stretch>
                <a:fillRect/>
              </a:stretch>
            </p:blipFill>
            <p:spPr>
              <a:xfrm>
                <a:off x="2095554" y="6154259"/>
                <a:ext cx="475200" cy="95040"/>
              </a:xfrm>
              <a:prstGeom prst="rect">
                <a:avLst/>
              </a:prstGeom>
            </p:spPr>
          </p:pic>
        </mc:Fallback>
      </mc:AlternateContent>
    </p:spTree>
    <p:extLst>
      <p:ext uri="{BB962C8B-B14F-4D97-AF65-F5344CB8AC3E}">
        <p14:creationId xmlns:p14="http://schemas.microsoft.com/office/powerpoint/2010/main" val="2202319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7" name="CuadroTexto 6">
            <a:extLst>
              <a:ext uri="{FF2B5EF4-FFF2-40B4-BE49-F238E27FC236}">
                <a16:creationId xmlns:a16="http://schemas.microsoft.com/office/drawing/2014/main" id="{2A912920-C47B-8132-125D-EDF2CD8C338F}"/>
              </a:ext>
            </a:extLst>
          </p:cNvPr>
          <p:cNvSpPr txBox="1"/>
          <p:nvPr/>
        </p:nvSpPr>
        <p:spPr>
          <a:xfrm>
            <a:off x="707573" y="1576388"/>
            <a:ext cx="10847613" cy="646331"/>
          </a:xfrm>
          <a:prstGeom prst="rect">
            <a:avLst/>
          </a:prstGeom>
          <a:noFill/>
        </p:spPr>
        <p:txBody>
          <a:bodyPr wrap="square">
            <a:spAutoFit/>
          </a:bodyPr>
          <a:lstStyle/>
          <a:p>
            <a:r>
              <a:rPr lang="es-ES" dirty="0"/>
              <a:t>F) Crear un script en Python para eliminar (</a:t>
            </a:r>
            <a:r>
              <a:rPr lang="es-ES" dirty="0" err="1"/>
              <a:t>Terminate</a:t>
            </a:r>
            <a:r>
              <a:rPr lang="es-ES" dirty="0"/>
              <a:t>) la instancia o instancias cuyos ID se pasan como parámetro. </a:t>
            </a:r>
            <a:endParaRPr lang="es-ES" sz="1800" dirty="0"/>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sp>
        <p:nvSpPr>
          <p:cNvPr id="2" name="Marcador de pie de página 4">
            <a:extLst>
              <a:ext uri="{FF2B5EF4-FFF2-40B4-BE49-F238E27FC236}">
                <a16:creationId xmlns:a16="http://schemas.microsoft.com/office/drawing/2014/main" id="{C42D0DC0-B307-ADCA-45A5-1D4A021AFFC4}"/>
              </a:ext>
            </a:extLst>
          </p:cNvPr>
          <p:cNvSpPr>
            <a:spLocks noGrp="1"/>
          </p:cNvSpPr>
          <p:nvPr>
            <p:ph type="ftr" sz="quarter" idx="11"/>
          </p:nvPr>
        </p:nvSpPr>
        <p:spPr>
          <a:xfrm>
            <a:off x="4038600" y="6356350"/>
            <a:ext cx="4114800" cy="365125"/>
          </a:xfrm>
        </p:spPr>
        <p:txBody>
          <a:bodyPr/>
          <a:lstStyle/>
          <a:p>
            <a:pPr rtl="0"/>
            <a:r>
              <a:rPr lang="es-ES" noProof="0" dirty="0"/>
              <a:t>Práctica 7 – AWS II</a:t>
            </a:r>
          </a:p>
        </p:txBody>
      </p:sp>
      <p:sp>
        <p:nvSpPr>
          <p:cNvPr id="3" name="Marcador de número de diapositiva 5">
            <a:extLst>
              <a:ext uri="{FF2B5EF4-FFF2-40B4-BE49-F238E27FC236}">
                <a16:creationId xmlns:a16="http://schemas.microsoft.com/office/drawing/2014/main" id="{5225CF5D-D35E-0155-F942-D6159FCECF71}"/>
              </a:ext>
            </a:extLst>
          </p:cNvPr>
          <p:cNvSpPr>
            <a:spLocks noGrp="1"/>
          </p:cNvSpPr>
          <p:nvPr>
            <p:ph type="sldNum" sz="quarter" idx="12"/>
          </p:nvPr>
        </p:nvSpPr>
        <p:spPr>
          <a:xfrm>
            <a:off x="8610600" y="6356350"/>
            <a:ext cx="2743200" cy="365125"/>
          </a:xfrm>
        </p:spPr>
        <p:txBody>
          <a:bodyPr/>
          <a:lstStyle/>
          <a:p>
            <a:pPr rtl="0"/>
            <a:fld id="{B5CEABB6-07DC-46E8-9B57-56EC44A396E5}" type="slidenum">
              <a:rPr lang="es-ES" noProof="0" smtClean="0"/>
              <a:t>54</a:t>
            </a:fld>
            <a:endParaRPr lang="es-ES" noProof="0"/>
          </a:p>
        </p:txBody>
      </p:sp>
      <p:pic>
        <p:nvPicPr>
          <p:cNvPr id="10" name="Imagen 9">
            <a:extLst>
              <a:ext uri="{FF2B5EF4-FFF2-40B4-BE49-F238E27FC236}">
                <a16:creationId xmlns:a16="http://schemas.microsoft.com/office/drawing/2014/main" id="{A61C879E-230F-A331-7F67-01D5F86CC671}"/>
              </a:ext>
            </a:extLst>
          </p:cNvPr>
          <p:cNvPicPr>
            <a:picLocks noChangeAspect="1"/>
          </p:cNvPicPr>
          <p:nvPr/>
        </p:nvPicPr>
        <p:blipFill>
          <a:blip r:embed="rId3"/>
          <a:stretch>
            <a:fillRect/>
          </a:stretch>
        </p:blipFill>
        <p:spPr>
          <a:xfrm>
            <a:off x="769040" y="2306590"/>
            <a:ext cx="8232553" cy="531133"/>
          </a:xfrm>
          <a:prstGeom prst="rect">
            <a:avLst/>
          </a:prstGeom>
        </p:spPr>
      </p:pic>
      <p:pic>
        <p:nvPicPr>
          <p:cNvPr id="14" name="Imagen 13">
            <a:extLst>
              <a:ext uri="{FF2B5EF4-FFF2-40B4-BE49-F238E27FC236}">
                <a16:creationId xmlns:a16="http://schemas.microsoft.com/office/drawing/2014/main" id="{D770ADE1-9C50-1F86-D301-F2A3FCC789B0}"/>
              </a:ext>
            </a:extLst>
          </p:cNvPr>
          <p:cNvPicPr>
            <a:picLocks noChangeAspect="1"/>
          </p:cNvPicPr>
          <p:nvPr/>
        </p:nvPicPr>
        <p:blipFill>
          <a:blip r:embed="rId4"/>
          <a:stretch>
            <a:fillRect/>
          </a:stretch>
        </p:blipFill>
        <p:spPr>
          <a:xfrm>
            <a:off x="784387" y="2927350"/>
            <a:ext cx="5594026" cy="3429000"/>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Entrada de lápiz 14">
                <a:extLst>
                  <a:ext uri="{FF2B5EF4-FFF2-40B4-BE49-F238E27FC236}">
                    <a16:creationId xmlns:a16="http://schemas.microsoft.com/office/drawing/2014/main" id="{1ECA1471-1E0B-CEC4-1659-C74321F7BCAD}"/>
                  </a:ext>
                </a:extLst>
              </p14:cNvPr>
              <p14:cNvContentPartPr/>
              <p14:nvPr/>
            </p14:nvContentPartPr>
            <p14:xfrm>
              <a:off x="2623674" y="6242819"/>
              <a:ext cx="1019520" cy="38160"/>
            </p14:xfrm>
          </p:contentPart>
        </mc:Choice>
        <mc:Fallback xmlns="">
          <p:pic>
            <p:nvPicPr>
              <p:cNvPr id="15" name="Entrada de lápiz 14">
                <a:extLst>
                  <a:ext uri="{FF2B5EF4-FFF2-40B4-BE49-F238E27FC236}">
                    <a16:creationId xmlns:a16="http://schemas.microsoft.com/office/drawing/2014/main" id="{1ECA1471-1E0B-CEC4-1659-C74321F7BCAD}"/>
                  </a:ext>
                </a:extLst>
              </p:cNvPr>
              <p:cNvPicPr/>
              <p:nvPr/>
            </p:nvPicPr>
            <p:blipFill>
              <a:blip r:embed="rId6"/>
              <a:stretch>
                <a:fillRect/>
              </a:stretch>
            </p:blipFill>
            <p:spPr>
              <a:xfrm>
                <a:off x="2605674" y="6206819"/>
                <a:ext cx="1055160" cy="109800"/>
              </a:xfrm>
              <a:prstGeom prst="rect">
                <a:avLst/>
              </a:prstGeom>
            </p:spPr>
          </p:pic>
        </mc:Fallback>
      </mc:AlternateContent>
      <p:sp>
        <p:nvSpPr>
          <p:cNvPr id="16" name="CuadroTexto 15">
            <a:extLst>
              <a:ext uri="{FF2B5EF4-FFF2-40B4-BE49-F238E27FC236}">
                <a16:creationId xmlns:a16="http://schemas.microsoft.com/office/drawing/2014/main" id="{58E94C73-AF49-0C4A-5EE9-B98CE469AEEA}"/>
              </a:ext>
            </a:extLst>
          </p:cNvPr>
          <p:cNvSpPr txBox="1"/>
          <p:nvPr/>
        </p:nvSpPr>
        <p:spPr>
          <a:xfrm>
            <a:off x="6800539" y="4635282"/>
            <a:ext cx="4921769" cy="369332"/>
          </a:xfrm>
          <a:prstGeom prst="rect">
            <a:avLst/>
          </a:prstGeom>
          <a:noFill/>
        </p:spPr>
        <p:txBody>
          <a:bodyPr wrap="square">
            <a:spAutoFit/>
          </a:bodyPr>
          <a:lstStyle/>
          <a:p>
            <a:r>
              <a:rPr lang="es-ES" sz="1800" dirty="0"/>
              <a:t>La instancia </a:t>
            </a:r>
            <a:r>
              <a:rPr lang="es-ES" sz="1800"/>
              <a:t>está terminada</a:t>
            </a:r>
            <a:endParaRPr lang="es-ES" sz="1800" dirty="0"/>
          </a:p>
        </p:txBody>
      </p:sp>
    </p:spTree>
    <p:extLst>
      <p:ext uri="{BB962C8B-B14F-4D97-AF65-F5344CB8AC3E}">
        <p14:creationId xmlns:p14="http://schemas.microsoft.com/office/powerpoint/2010/main" val="873219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DF0070B6-584D-9266-0ECB-D83266252C1F}"/>
              </a:ext>
            </a:extLst>
          </p:cNvPr>
          <p:cNvSpPr>
            <a:spLocks noGrp="1"/>
          </p:cNvSpPr>
          <p:nvPr>
            <p:ph type="dgm" sz="quarter" idx="15"/>
          </p:nvPr>
        </p:nvSpPr>
        <p:spPr>
          <a:xfrm>
            <a:off x="2598821" y="1860050"/>
            <a:ext cx="6994358" cy="3697645"/>
          </a:xfrm>
          <a:ln w="28575">
            <a:solidFill>
              <a:schemeClr val="bg2">
                <a:lumMod val="50000"/>
              </a:schemeClr>
            </a:solidFill>
          </a:ln>
        </p:spPr>
        <p:txBody>
          <a:bodyPr>
            <a:normAutofit fontScale="47500" lnSpcReduction="20000"/>
          </a:bodyPr>
          <a:lstStyle/>
          <a:p>
            <a:pPr marL="0" indent="0">
              <a:buNone/>
            </a:pPr>
            <a:r>
              <a:rPr lang="es-ES" dirty="0"/>
              <a:t>import boto3</a:t>
            </a:r>
          </a:p>
          <a:p>
            <a:pPr marL="0" indent="0">
              <a:buNone/>
            </a:pPr>
            <a:endParaRPr lang="es-ES" dirty="0"/>
          </a:p>
          <a:p>
            <a:pPr marL="0" indent="0">
              <a:buNone/>
            </a:pPr>
            <a:r>
              <a:rPr lang="es-ES" dirty="0"/>
              <a:t>ec2 = boto3.resource('ec2')</a:t>
            </a:r>
          </a:p>
          <a:p>
            <a:pPr marL="0" indent="0">
              <a:buNone/>
            </a:pPr>
            <a:endParaRPr lang="es-ES" dirty="0"/>
          </a:p>
          <a:p>
            <a:pPr marL="0" indent="0">
              <a:buNone/>
            </a:pPr>
            <a:r>
              <a:rPr lang="es-ES" dirty="0" err="1"/>
              <a:t>def</a:t>
            </a:r>
            <a:r>
              <a:rPr lang="es-ES" dirty="0"/>
              <a:t> </a:t>
            </a:r>
            <a:r>
              <a:rPr lang="es-ES" dirty="0" err="1"/>
              <a:t>terminate_instances</a:t>
            </a:r>
            <a:r>
              <a:rPr lang="es-ES" dirty="0"/>
              <a:t>(</a:t>
            </a:r>
            <a:r>
              <a:rPr lang="es-ES" dirty="0" err="1"/>
              <a:t>instance_ids</a:t>
            </a:r>
            <a:r>
              <a:rPr lang="es-ES" dirty="0"/>
              <a:t>):</a:t>
            </a:r>
          </a:p>
          <a:p>
            <a:pPr marL="0" indent="0">
              <a:buNone/>
            </a:pPr>
            <a:endParaRPr lang="es-ES" dirty="0"/>
          </a:p>
          <a:p>
            <a:pPr marL="0" indent="0">
              <a:buNone/>
            </a:pPr>
            <a:r>
              <a:rPr lang="es-ES" dirty="0"/>
              <a:t>    </a:t>
            </a:r>
            <a:r>
              <a:rPr lang="es-ES" dirty="0" err="1"/>
              <a:t>instances</a:t>
            </a:r>
            <a:r>
              <a:rPr lang="es-ES" dirty="0"/>
              <a:t> = ec2.instances.filter(</a:t>
            </a:r>
            <a:r>
              <a:rPr lang="es-ES" dirty="0" err="1"/>
              <a:t>InstanceIds</a:t>
            </a:r>
            <a:r>
              <a:rPr lang="es-ES" dirty="0"/>
              <a:t>=</a:t>
            </a:r>
            <a:r>
              <a:rPr lang="es-ES" dirty="0" err="1"/>
              <a:t>instance_ids</a:t>
            </a:r>
            <a:r>
              <a:rPr lang="es-ES" dirty="0"/>
              <a:t>)</a:t>
            </a:r>
          </a:p>
          <a:p>
            <a:pPr marL="0" indent="0">
              <a:buNone/>
            </a:pPr>
            <a:r>
              <a:rPr lang="es-ES" dirty="0"/>
              <a:t>    </a:t>
            </a:r>
            <a:r>
              <a:rPr lang="es-ES" dirty="0" err="1"/>
              <a:t>for</a:t>
            </a:r>
            <a:r>
              <a:rPr lang="es-ES" dirty="0"/>
              <a:t> </a:t>
            </a:r>
            <a:r>
              <a:rPr lang="es-ES" dirty="0" err="1"/>
              <a:t>instance</a:t>
            </a:r>
            <a:r>
              <a:rPr lang="es-ES" dirty="0"/>
              <a:t> in </a:t>
            </a:r>
            <a:r>
              <a:rPr lang="es-ES" dirty="0" err="1"/>
              <a:t>instances</a:t>
            </a:r>
            <a:r>
              <a:rPr lang="es-ES" dirty="0"/>
              <a:t>:</a:t>
            </a:r>
          </a:p>
          <a:p>
            <a:pPr marL="0" indent="0">
              <a:buNone/>
            </a:pPr>
            <a:r>
              <a:rPr lang="es-ES" dirty="0"/>
              <a:t>        </a:t>
            </a:r>
            <a:r>
              <a:rPr lang="es-ES" dirty="0" err="1"/>
              <a:t>instance.terminate</a:t>
            </a:r>
            <a:r>
              <a:rPr lang="es-ES" dirty="0"/>
              <a:t>()</a:t>
            </a:r>
          </a:p>
          <a:p>
            <a:pPr marL="0" indent="0">
              <a:buNone/>
            </a:pPr>
            <a:r>
              <a:rPr lang="es-ES" dirty="0"/>
              <a:t>        </a:t>
            </a:r>
            <a:r>
              <a:rPr lang="es-ES" dirty="0" err="1"/>
              <a:t>print</a:t>
            </a:r>
            <a:r>
              <a:rPr lang="es-ES" dirty="0"/>
              <a:t>(</a:t>
            </a:r>
            <a:r>
              <a:rPr lang="es-ES" dirty="0" err="1"/>
              <a:t>f"Terminating</a:t>
            </a:r>
            <a:r>
              <a:rPr lang="es-ES" dirty="0"/>
              <a:t> </a:t>
            </a:r>
            <a:r>
              <a:rPr lang="es-ES" dirty="0" err="1"/>
              <a:t>instance</a:t>
            </a:r>
            <a:r>
              <a:rPr lang="es-ES" dirty="0"/>
              <a:t> {</a:t>
            </a:r>
            <a:r>
              <a:rPr lang="es-ES" dirty="0" err="1"/>
              <a:t>instance.id</a:t>
            </a:r>
            <a:r>
              <a:rPr lang="es-ES" dirty="0"/>
              <a:t>}")</a:t>
            </a:r>
          </a:p>
          <a:p>
            <a:pPr marL="0" indent="0">
              <a:buNone/>
            </a:pPr>
            <a:endParaRPr lang="es-ES" dirty="0"/>
          </a:p>
          <a:p>
            <a:pPr marL="0" indent="0">
              <a:buNone/>
            </a:pPr>
            <a:r>
              <a:rPr lang="es-ES" dirty="0"/>
              <a:t># Ejemplo de uso</a:t>
            </a:r>
          </a:p>
          <a:p>
            <a:pPr marL="0" indent="0">
              <a:buNone/>
            </a:pPr>
            <a:r>
              <a:rPr lang="es-ES" dirty="0" err="1"/>
              <a:t>instance_ids</a:t>
            </a:r>
            <a:r>
              <a:rPr lang="es-ES" dirty="0"/>
              <a:t> = ['i-08bf5112a50d6a91d']  # ID de la </a:t>
            </a:r>
            <a:r>
              <a:rPr lang="es-ES" dirty="0" err="1"/>
              <a:t>isntancia</a:t>
            </a:r>
            <a:r>
              <a:rPr lang="es-ES" dirty="0"/>
              <a:t> que acabamos de crear</a:t>
            </a:r>
          </a:p>
          <a:p>
            <a:pPr marL="0" indent="0">
              <a:buNone/>
            </a:pPr>
            <a:r>
              <a:rPr lang="es-ES" dirty="0" err="1"/>
              <a:t>terminate_instances</a:t>
            </a:r>
            <a:r>
              <a:rPr lang="es-ES" dirty="0"/>
              <a:t>(</a:t>
            </a:r>
            <a:r>
              <a:rPr lang="es-ES" dirty="0" err="1"/>
              <a:t>instance_ids</a:t>
            </a:r>
            <a:r>
              <a:rPr lang="es-ES" dirty="0"/>
              <a:t>)</a:t>
            </a:r>
          </a:p>
          <a:p>
            <a:pPr marL="0" indent="0">
              <a:buNone/>
            </a:pPr>
            <a:endParaRPr lang="es-ES" dirty="0"/>
          </a:p>
        </p:txBody>
      </p:sp>
      <p:sp>
        <p:nvSpPr>
          <p:cNvPr id="3" name="Título 2">
            <a:extLst>
              <a:ext uri="{FF2B5EF4-FFF2-40B4-BE49-F238E27FC236}">
                <a16:creationId xmlns:a16="http://schemas.microsoft.com/office/drawing/2014/main" id="{D2423603-A6B7-B37A-2CDE-C4EF4C40DF42}"/>
              </a:ext>
            </a:extLst>
          </p:cNvPr>
          <p:cNvSpPr>
            <a:spLocks noGrp="1"/>
          </p:cNvSpPr>
          <p:nvPr>
            <p:ph type="title"/>
          </p:nvPr>
        </p:nvSpPr>
        <p:spPr/>
        <p:txBody>
          <a:bodyPr/>
          <a:lstStyle/>
          <a:p>
            <a:r>
              <a:rPr lang="es-ES" dirty="0"/>
              <a:t>6. Boto3. AWS SDK para Python</a:t>
            </a:r>
          </a:p>
        </p:txBody>
      </p:sp>
      <p:sp>
        <p:nvSpPr>
          <p:cNvPr id="4" name="Marcador de fecha 3">
            <a:extLst>
              <a:ext uri="{FF2B5EF4-FFF2-40B4-BE49-F238E27FC236}">
                <a16:creationId xmlns:a16="http://schemas.microsoft.com/office/drawing/2014/main" id="{6D0F5F7D-99CE-A50D-3530-7E9938B80C2C}"/>
              </a:ext>
            </a:extLst>
          </p:cNvPr>
          <p:cNvSpPr>
            <a:spLocks noGrp="1"/>
          </p:cNvSpPr>
          <p:nvPr>
            <p:ph type="dt" sz="half" idx="10"/>
          </p:nvPr>
        </p:nvSpPr>
        <p:spPr/>
        <p:txBody>
          <a:bodyPr/>
          <a:lstStyle/>
          <a:p>
            <a:pPr rtl="0"/>
            <a:r>
              <a:rPr lang="es-ES" noProof="0"/>
              <a:t>20XX</a:t>
            </a:r>
          </a:p>
        </p:txBody>
      </p:sp>
      <p:sp>
        <p:nvSpPr>
          <p:cNvPr id="5" name="Marcador de pie de página 4">
            <a:extLst>
              <a:ext uri="{FF2B5EF4-FFF2-40B4-BE49-F238E27FC236}">
                <a16:creationId xmlns:a16="http://schemas.microsoft.com/office/drawing/2014/main" id="{DAB274A2-087C-2C67-EB9B-4DFBBE5B4D05}"/>
              </a:ext>
            </a:extLst>
          </p:cNvPr>
          <p:cNvSpPr>
            <a:spLocks noGrp="1"/>
          </p:cNvSpPr>
          <p:nvPr>
            <p:ph type="ftr" sz="quarter" idx="11"/>
          </p:nvPr>
        </p:nvSpPr>
        <p:spPr/>
        <p:txBody>
          <a:body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5F62F211-5021-C775-B71F-FF5EE83AEF06}"/>
              </a:ext>
            </a:extLst>
          </p:cNvPr>
          <p:cNvSpPr>
            <a:spLocks noGrp="1"/>
          </p:cNvSpPr>
          <p:nvPr>
            <p:ph type="sldNum" sz="quarter" idx="12"/>
          </p:nvPr>
        </p:nvSpPr>
        <p:spPr/>
        <p:txBody>
          <a:bodyPr/>
          <a:lstStyle/>
          <a:p>
            <a:pPr rtl="0"/>
            <a:fld id="{B5CEABB6-07DC-46E8-9B57-56EC44A396E5}" type="slidenum">
              <a:rPr lang="es-ES" noProof="0" smtClean="0"/>
              <a:t>55</a:t>
            </a:fld>
            <a:endParaRPr lang="es-ES" noProof="0"/>
          </a:p>
        </p:txBody>
      </p:sp>
    </p:spTree>
    <p:extLst>
      <p:ext uri="{BB962C8B-B14F-4D97-AF65-F5344CB8AC3E}">
        <p14:creationId xmlns:p14="http://schemas.microsoft.com/office/powerpoint/2010/main" val="3448059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7" name="CuadroTexto 6">
            <a:extLst>
              <a:ext uri="{FF2B5EF4-FFF2-40B4-BE49-F238E27FC236}">
                <a16:creationId xmlns:a16="http://schemas.microsoft.com/office/drawing/2014/main" id="{2A912920-C47B-8132-125D-EDF2CD8C338F}"/>
              </a:ext>
            </a:extLst>
          </p:cNvPr>
          <p:cNvSpPr txBox="1"/>
          <p:nvPr/>
        </p:nvSpPr>
        <p:spPr>
          <a:xfrm>
            <a:off x="707573" y="1576388"/>
            <a:ext cx="10847613" cy="646331"/>
          </a:xfrm>
          <a:prstGeom prst="rect">
            <a:avLst/>
          </a:prstGeom>
          <a:noFill/>
        </p:spPr>
        <p:txBody>
          <a:bodyPr wrap="square">
            <a:spAutoFit/>
          </a:bodyPr>
          <a:lstStyle/>
          <a:p>
            <a:r>
              <a:rPr lang="es-ES" dirty="0"/>
              <a:t>g) Crear un script en Python para arrancar todas las instancias de la región que se encuentren detenidas (</a:t>
            </a:r>
            <a:r>
              <a:rPr lang="es-ES" dirty="0" err="1"/>
              <a:t>Stopped</a:t>
            </a:r>
            <a:r>
              <a:rPr lang="es-ES" dirty="0"/>
              <a:t>) y tengan asociada una etiqueta (Tag) que se pasará como parámetro. </a:t>
            </a:r>
            <a:endParaRPr lang="es-ES" sz="1800" dirty="0"/>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sp>
        <p:nvSpPr>
          <p:cNvPr id="2" name="Marcador de pie de página 4">
            <a:extLst>
              <a:ext uri="{FF2B5EF4-FFF2-40B4-BE49-F238E27FC236}">
                <a16:creationId xmlns:a16="http://schemas.microsoft.com/office/drawing/2014/main" id="{C42D0DC0-B307-ADCA-45A5-1D4A021AFFC4}"/>
              </a:ext>
            </a:extLst>
          </p:cNvPr>
          <p:cNvSpPr>
            <a:spLocks noGrp="1"/>
          </p:cNvSpPr>
          <p:nvPr>
            <p:ph type="ftr" sz="quarter" idx="11"/>
          </p:nvPr>
        </p:nvSpPr>
        <p:spPr>
          <a:xfrm>
            <a:off x="4038600" y="6356350"/>
            <a:ext cx="4114800" cy="365125"/>
          </a:xfrm>
        </p:spPr>
        <p:txBody>
          <a:bodyPr/>
          <a:lstStyle/>
          <a:p>
            <a:pPr rtl="0"/>
            <a:r>
              <a:rPr lang="es-ES" noProof="0" dirty="0"/>
              <a:t>Práctica 7 – AWS II</a:t>
            </a:r>
          </a:p>
        </p:txBody>
      </p:sp>
      <p:sp>
        <p:nvSpPr>
          <p:cNvPr id="3" name="Marcador de número de diapositiva 5">
            <a:extLst>
              <a:ext uri="{FF2B5EF4-FFF2-40B4-BE49-F238E27FC236}">
                <a16:creationId xmlns:a16="http://schemas.microsoft.com/office/drawing/2014/main" id="{5225CF5D-D35E-0155-F942-D6159FCECF71}"/>
              </a:ext>
            </a:extLst>
          </p:cNvPr>
          <p:cNvSpPr>
            <a:spLocks noGrp="1"/>
          </p:cNvSpPr>
          <p:nvPr>
            <p:ph type="sldNum" sz="quarter" idx="12"/>
          </p:nvPr>
        </p:nvSpPr>
        <p:spPr>
          <a:xfrm>
            <a:off x="8610600" y="6356350"/>
            <a:ext cx="2743200" cy="365125"/>
          </a:xfrm>
        </p:spPr>
        <p:txBody>
          <a:bodyPr/>
          <a:lstStyle/>
          <a:p>
            <a:pPr rtl="0"/>
            <a:fld id="{B5CEABB6-07DC-46E8-9B57-56EC44A396E5}" type="slidenum">
              <a:rPr lang="es-ES" noProof="0" smtClean="0"/>
              <a:t>56</a:t>
            </a:fld>
            <a:endParaRPr lang="es-ES" noProof="0"/>
          </a:p>
        </p:txBody>
      </p:sp>
      <p:sp>
        <p:nvSpPr>
          <p:cNvPr id="6" name="CuadroTexto 5">
            <a:extLst>
              <a:ext uri="{FF2B5EF4-FFF2-40B4-BE49-F238E27FC236}">
                <a16:creationId xmlns:a16="http://schemas.microsoft.com/office/drawing/2014/main" id="{5813EC4B-AC04-EEBC-00F3-ED5CEC4DA7DC}"/>
              </a:ext>
            </a:extLst>
          </p:cNvPr>
          <p:cNvSpPr txBox="1"/>
          <p:nvPr/>
        </p:nvSpPr>
        <p:spPr>
          <a:xfrm>
            <a:off x="2392104" y="2363855"/>
            <a:ext cx="7139172" cy="3539430"/>
          </a:xfrm>
          <a:prstGeom prst="rect">
            <a:avLst/>
          </a:prstGeom>
          <a:noFill/>
        </p:spPr>
        <p:txBody>
          <a:bodyPr wrap="square">
            <a:spAutoFit/>
          </a:bodyPr>
          <a:lstStyle/>
          <a:p>
            <a:r>
              <a:rPr lang="es-ES" sz="1400" dirty="0"/>
              <a:t>import boto3</a:t>
            </a:r>
          </a:p>
          <a:p>
            <a:endParaRPr lang="es-ES" sz="1400" dirty="0"/>
          </a:p>
          <a:p>
            <a:r>
              <a:rPr lang="es-ES" sz="1400" dirty="0" err="1"/>
              <a:t>def</a:t>
            </a:r>
            <a:r>
              <a:rPr lang="es-ES" sz="1400" dirty="0"/>
              <a:t> </a:t>
            </a:r>
            <a:r>
              <a:rPr lang="es-ES" sz="1400" dirty="0" err="1"/>
              <a:t>arrancar_instancias_detenidas_con_etiqueta</a:t>
            </a:r>
            <a:r>
              <a:rPr lang="es-ES" sz="1400" dirty="0"/>
              <a:t>(</a:t>
            </a:r>
            <a:r>
              <a:rPr lang="es-ES" sz="1400" dirty="0" err="1"/>
              <a:t>region</a:t>
            </a:r>
            <a:r>
              <a:rPr lang="es-ES" sz="1400" dirty="0"/>
              <a:t>, </a:t>
            </a:r>
            <a:r>
              <a:rPr lang="es-ES" sz="1400" dirty="0" err="1"/>
              <a:t>clave_etiqueta</a:t>
            </a:r>
            <a:r>
              <a:rPr lang="es-ES" sz="1400" dirty="0"/>
              <a:t>, </a:t>
            </a:r>
            <a:r>
              <a:rPr lang="es-ES" sz="1400" dirty="0" err="1"/>
              <a:t>valor_etiqueta</a:t>
            </a:r>
            <a:r>
              <a:rPr lang="es-ES" sz="1400" dirty="0"/>
              <a:t>):</a:t>
            </a:r>
          </a:p>
          <a:p>
            <a:r>
              <a:rPr lang="es-ES" sz="1400" dirty="0"/>
              <a:t>    # Crear una sesión de boto3 y cliente EC2</a:t>
            </a:r>
          </a:p>
          <a:p>
            <a:r>
              <a:rPr lang="es-ES" sz="1400" dirty="0"/>
              <a:t>    </a:t>
            </a:r>
            <a:r>
              <a:rPr lang="es-ES" sz="1400" dirty="0" err="1"/>
              <a:t>sesion</a:t>
            </a:r>
            <a:r>
              <a:rPr lang="es-ES" sz="1400" dirty="0"/>
              <a:t> = boto3.Session()</a:t>
            </a:r>
          </a:p>
          <a:p>
            <a:r>
              <a:rPr lang="es-ES" sz="1400" dirty="0"/>
              <a:t>    ec2 = </a:t>
            </a:r>
            <a:r>
              <a:rPr lang="es-ES" sz="1400" dirty="0" err="1"/>
              <a:t>sesion.client</a:t>
            </a:r>
            <a:r>
              <a:rPr lang="es-ES" sz="1400" dirty="0"/>
              <a:t>('ec2', </a:t>
            </a:r>
            <a:r>
              <a:rPr lang="es-ES" sz="1400" dirty="0" err="1"/>
              <a:t>region_name</a:t>
            </a:r>
            <a:r>
              <a:rPr lang="es-ES" sz="1400" dirty="0"/>
              <a:t>=</a:t>
            </a:r>
            <a:r>
              <a:rPr lang="es-ES" sz="1400" dirty="0" err="1"/>
              <a:t>region</a:t>
            </a:r>
            <a:r>
              <a:rPr lang="es-ES" sz="1400" dirty="0"/>
              <a:t>)</a:t>
            </a:r>
          </a:p>
          <a:p>
            <a:endParaRPr lang="es-ES" sz="1400" dirty="0"/>
          </a:p>
          <a:p>
            <a:r>
              <a:rPr lang="es-ES" sz="1400" dirty="0"/>
              <a:t>    # Describir las instancias con el filtro de estado y etiquetas</a:t>
            </a:r>
          </a:p>
          <a:p>
            <a:r>
              <a:rPr lang="es-ES" sz="1400" dirty="0"/>
              <a:t>    filtros = [</a:t>
            </a:r>
          </a:p>
          <a:p>
            <a:r>
              <a:rPr lang="es-ES" sz="1400" dirty="0"/>
              <a:t>        {'</a:t>
            </a:r>
            <a:r>
              <a:rPr lang="es-ES" sz="1400" dirty="0" err="1"/>
              <a:t>Name</a:t>
            </a:r>
            <a:r>
              <a:rPr lang="es-ES" sz="1400" dirty="0"/>
              <a:t>': '</a:t>
            </a:r>
            <a:r>
              <a:rPr lang="es-ES" sz="1400" dirty="0" err="1"/>
              <a:t>instance-state-name</a:t>
            </a:r>
            <a:r>
              <a:rPr lang="es-ES" sz="1400" dirty="0"/>
              <a:t>', '</a:t>
            </a:r>
            <a:r>
              <a:rPr lang="es-ES" sz="1400" dirty="0" err="1"/>
              <a:t>Values</a:t>
            </a:r>
            <a:r>
              <a:rPr lang="es-ES" sz="1400" dirty="0"/>
              <a:t>': ['</a:t>
            </a:r>
            <a:r>
              <a:rPr lang="es-ES" sz="1400" dirty="0" err="1"/>
              <a:t>stopped</a:t>
            </a:r>
            <a:r>
              <a:rPr lang="es-ES" sz="1400" dirty="0"/>
              <a:t>']},</a:t>
            </a:r>
          </a:p>
          <a:p>
            <a:r>
              <a:rPr lang="es-ES" sz="1400" dirty="0"/>
              <a:t>        {'</a:t>
            </a:r>
            <a:r>
              <a:rPr lang="es-ES" sz="1400" dirty="0" err="1"/>
              <a:t>Name</a:t>
            </a:r>
            <a:r>
              <a:rPr lang="es-ES" sz="1400" dirty="0"/>
              <a:t>': </a:t>
            </a:r>
            <a:r>
              <a:rPr lang="es-ES" sz="1400" dirty="0" err="1"/>
              <a:t>f'tag</a:t>
            </a:r>
            <a:r>
              <a:rPr lang="es-ES" sz="1400" dirty="0"/>
              <a:t>:{</a:t>
            </a:r>
            <a:r>
              <a:rPr lang="es-ES" sz="1400" dirty="0" err="1"/>
              <a:t>clave_etiqueta</a:t>
            </a:r>
            <a:r>
              <a:rPr lang="es-ES" sz="1400" dirty="0"/>
              <a:t>}', '</a:t>
            </a:r>
            <a:r>
              <a:rPr lang="es-ES" sz="1400" dirty="0" err="1"/>
              <a:t>Values</a:t>
            </a:r>
            <a:r>
              <a:rPr lang="es-ES" sz="1400" dirty="0"/>
              <a:t>': [</a:t>
            </a:r>
            <a:r>
              <a:rPr lang="es-ES" sz="1400" dirty="0" err="1"/>
              <a:t>valor_etiqueta</a:t>
            </a:r>
            <a:r>
              <a:rPr lang="es-ES" sz="1400" dirty="0"/>
              <a:t>]}</a:t>
            </a:r>
          </a:p>
          <a:p>
            <a:r>
              <a:rPr lang="es-ES" sz="1400" dirty="0"/>
              <a:t>    ]</a:t>
            </a:r>
          </a:p>
          <a:p>
            <a:endParaRPr lang="es-ES" sz="1400" dirty="0"/>
          </a:p>
          <a:p>
            <a:r>
              <a:rPr lang="es-ES" sz="1400" dirty="0"/>
              <a:t>    respuesta = ec2.describe_instances(</a:t>
            </a:r>
            <a:r>
              <a:rPr lang="es-ES" sz="1400" dirty="0" err="1"/>
              <a:t>Filters</a:t>
            </a:r>
            <a:r>
              <a:rPr lang="es-ES" sz="1400" dirty="0"/>
              <a:t>=filtros)</a:t>
            </a:r>
          </a:p>
          <a:p>
            <a:endParaRPr lang="es-ES" sz="1400" dirty="0"/>
          </a:p>
          <a:p>
            <a:r>
              <a:rPr lang="es-ES" sz="1400" dirty="0"/>
              <a:t>    </a:t>
            </a:r>
            <a:r>
              <a:rPr lang="es-ES" sz="1400" dirty="0" err="1"/>
              <a:t>instancias_para_arrancar</a:t>
            </a:r>
            <a:r>
              <a:rPr lang="es-ES" sz="1400" dirty="0"/>
              <a:t> = []</a:t>
            </a:r>
          </a:p>
        </p:txBody>
      </p:sp>
    </p:spTree>
    <p:extLst>
      <p:ext uri="{BB962C8B-B14F-4D97-AF65-F5344CB8AC3E}">
        <p14:creationId xmlns:p14="http://schemas.microsoft.com/office/powerpoint/2010/main" val="1158943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7" name="CuadroTexto 6">
            <a:extLst>
              <a:ext uri="{FF2B5EF4-FFF2-40B4-BE49-F238E27FC236}">
                <a16:creationId xmlns:a16="http://schemas.microsoft.com/office/drawing/2014/main" id="{2A912920-C47B-8132-125D-EDF2CD8C338F}"/>
              </a:ext>
            </a:extLst>
          </p:cNvPr>
          <p:cNvSpPr txBox="1"/>
          <p:nvPr/>
        </p:nvSpPr>
        <p:spPr>
          <a:xfrm>
            <a:off x="707573" y="1576388"/>
            <a:ext cx="10847613" cy="646331"/>
          </a:xfrm>
          <a:prstGeom prst="rect">
            <a:avLst/>
          </a:prstGeom>
          <a:noFill/>
        </p:spPr>
        <p:txBody>
          <a:bodyPr wrap="square">
            <a:spAutoFit/>
          </a:bodyPr>
          <a:lstStyle/>
          <a:p>
            <a:r>
              <a:rPr lang="es-ES" dirty="0"/>
              <a:t>g) Crear un script en Python para arrancar todas las instancias de la región que se encuentren detenidas (</a:t>
            </a:r>
            <a:r>
              <a:rPr lang="es-ES" dirty="0" err="1"/>
              <a:t>Stopped</a:t>
            </a:r>
            <a:r>
              <a:rPr lang="es-ES" dirty="0"/>
              <a:t>) y tengan asociada una etiqueta (Tag) que se pasará como parámetro. </a:t>
            </a:r>
            <a:endParaRPr lang="es-ES" sz="1800" dirty="0"/>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sp>
        <p:nvSpPr>
          <p:cNvPr id="2" name="Marcador de pie de página 4">
            <a:extLst>
              <a:ext uri="{FF2B5EF4-FFF2-40B4-BE49-F238E27FC236}">
                <a16:creationId xmlns:a16="http://schemas.microsoft.com/office/drawing/2014/main" id="{C42D0DC0-B307-ADCA-45A5-1D4A021AFFC4}"/>
              </a:ext>
            </a:extLst>
          </p:cNvPr>
          <p:cNvSpPr>
            <a:spLocks noGrp="1"/>
          </p:cNvSpPr>
          <p:nvPr>
            <p:ph type="ftr" sz="quarter" idx="11"/>
          </p:nvPr>
        </p:nvSpPr>
        <p:spPr>
          <a:xfrm>
            <a:off x="4038600" y="6356350"/>
            <a:ext cx="4114800" cy="365125"/>
          </a:xfrm>
        </p:spPr>
        <p:txBody>
          <a:bodyPr/>
          <a:lstStyle/>
          <a:p>
            <a:pPr rtl="0"/>
            <a:r>
              <a:rPr lang="es-ES" noProof="0" dirty="0"/>
              <a:t>Práctica 7 – AWS II</a:t>
            </a:r>
          </a:p>
        </p:txBody>
      </p:sp>
      <p:sp>
        <p:nvSpPr>
          <p:cNvPr id="3" name="Marcador de número de diapositiva 5">
            <a:extLst>
              <a:ext uri="{FF2B5EF4-FFF2-40B4-BE49-F238E27FC236}">
                <a16:creationId xmlns:a16="http://schemas.microsoft.com/office/drawing/2014/main" id="{5225CF5D-D35E-0155-F942-D6159FCECF71}"/>
              </a:ext>
            </a:extLst>
          </p:cNvPr>
          <p:cNvSpPr>
            <a:spLocks noGrp="1"/>
          </p:cNvSpPr>
          <p:nvPr>
            <p:ph type="sldNum" sz="quarter" idx="12"/>
          </p:nvPr>
        </p:nvSpPr>
        <p:spPr>
          <a:xfrm>
            <a:off x="8610600" y="6356350"/>
            <a:ext cx="2743200" cy="365125"/>
          </a:xfrm>
        </p:spPr>
        <p:txBody>
          <a:bodyPr/>
          <a:lstStyle/>
          <a:p>
            <a:pPr rtl="0"/>
            <a:fld id="{B5CEABB6-07DC-46E8-9B57-56EC44A396E5}" type="slidenum">
              <a:rPr lang="es-ES" noProof="0" smtClean="0"/>
              <a:t>57</a:t>
            </a:fld>
            <a:endParaRPr lang="es-ES" noProof="0"/>
          </a:p>
        </p:txBody>
      </p:sp>
      <p:sp>
        <p:nvSpPr>
          <p:cNvPr id="5" name="CuadroTexto 4">
            <a:extLst>
              <a:ext uri="{FF2B5EF4-FFF2-40B4-BE49-F238E27FC236}">
                <a16:creationId xmlns:a16="http://schemas.microsoft.com/office/drawing/2014/main" id="{C6A5EE7D-D8F4-2793-A5E6-8A3E0FD1FA2D}"/>
              </a:ext>
            </a:extLst>
          </p:cNvPr>
          <p:cNvSpPr txBox="1"/>
          <p:nvPr/>
        </p:nvSpPr>
        <p:spPr>
          <a:xfrm>
            <a:off x="2209800" y="2307114"/>
            <a:ext cx="7530353" cy="4185761"/>
          </a:xfrm>
          <a:prstGeom prst="rect">
            <a:avLst/>
          </a:prstGeom>
          <a:noFill/>
          <a:ln>
            <a:noFill/>
          </a:ln>
        </p:spPr>
        <p:txBody>
          <a:bodyPr wrap="square">
            <a:spAutoFit/>
          </a:bodyPr>
          <a:lstStyle/>
          <a:p>
            <a:r>
              <a:rPr lang="es-ES" sz="1400" dirty="0"/>
              <a:t>    # Recorrer las instancias y agregar sus </a:t>
            </a:r>
            <a:r>
              <a:rPr lang="es-ES" sz="1400" dirty="0" err="1"/>
              <a:t>IDs</a:t>
            </a:r>
            <a:r>
              <a:rPr lang="es-ES" sz="1400" dirty="0"/>
              <a:t> a la lista</a:t>
            </a:r>
          </a:p>
          <a:p>
            <a:r>
              <a:rPr lang="es-ES" sz="1400" dirty="0"/>
              <a:t>    </a:t>
            </a:r>
            <a:r>
              <a:rPr lang="es-ES" sz="1400" dirty="0" err="1"/>
              <a:t>for</a:t>
            </a:r>
            <a:r>
              <a:rPr lang="es-ES" sz="1400" dirty="0"/>
              <a:t> reserva in respuesta['</a:t>
            </a:r>
            <a:r>
              <a:rPr lang="es-ES" sz="1400" dirty="0" err="1"/>
              <a:t>Reservations</a:t>
            </a:r>
            <a:r>
              <a:rPr lang="es-ES" sz="1400" dirty="0"/>
              <a:t>']:</a:t>
            </a:r>
          </a:p>
          <a:p>
            <a:r>
              <a:rPr lang="es-ES" sz="1400" dirty="0"/>
              <a:t>        </a:t>
            </a:r>
            <a:r>
              <a:rPr lang="es-ES" sz="1400" dirty="0" err="1"/>
              <a:t>for</a:t>
            </a:r>
            <a:r>
              <a:rPr lang="es-ES" sz="1400" dirty="0"/>
              <a:t> instancia in reserva['</a:t>
            </a:r>
            <a:r>
              <a:rPr lang="es-ES" sz="1400" dirty="0" err="1"/>
              <a:t>Instances</a:t>
            </a:r>
            <a:r>
              <a:rPr lang="es-ES" sz="1400" dirty="0"/>
              <a:t>']:</a:t>
            </a:r>
          </a:p>
          <a:p>
            <a:r>
              <a:rPr lang="es-ES" sz="1400" dirty="0"/>
              <a:t>            </a:t>
            </a:r>
            <a:r>
              <a:rPr lang="es-ES" sz="1400" dirty="0" err="1"/>
              <a:t>instancias_para_arrancar.append</a:t>
            </a:r>
            <a:r>
              <a:rPr lang="es-ES" sz="1400" dirty="0"/>
              <a:t>(instancia['</a:t>
            </a:r>
            <a:r>
              <a:rPr lang="es-ES" sz="1400" dirty="0" err="1"/>
              <a:t>InstanceId</a:t>
            </a:r>
            <a:r>
              <a:rPr lang="es-ES" sz="1400" dirty="0"/>
              <a:t>'])</a:t>
            </a:r>
          </a:p>
          <a:p>
            <a:endParaRPr lang="es-ES" sz="1400" dirty="0"/>
          </a:p>
          <a:p>
            <a:r>
              <a:rPr lang="es-ES" sz="1400" dirty="0"/>
              <a:t>    if </a:t>
            </a:r>
            <a:r>
              <a:rPr lang="es-ES" sz="1400" dirty="0" err="1"/>
              <a:t>instancias_para_arrancar</a:t>
            </a:r>
            <a:r>
              <a:rPr lang="es-ES" sz="1400" dirty="0"/>
              <a:t>:</a:t>
            </a:r>
          </a:p>
          <a:p>
            <a:r>
              <a:rPr lang="es-ES" sz="1400" dirty="0"/>
              <a:t>        # Arrancar las instancias</a:t>
            </a:r>
          </a:p>
          <a:p>
            <a:r>
              <a:rPr lang="es-ES" sz="1400" dirty="0"/>
              <a:t>        </a:t>
            </a:r>
            <a:r>
              <a:rPr lang="es-ES" sz="1400" dirty="0" err="1"/>
              <a:t>respuesta_arranque</a:t>
            </a:r>
            <a:r>
              <a:rPr lang="es-ES" sz="1400" dirty="0"/>
              <a:t> = ec2.start_instances(</a:t>
            </a:r>
            <a:r>
              <a:rPr lang="es-ES" sz="1400" dirty="0" err="1"/>
              <a:t>InstanceIds</a:t>
            </a:r>
            <a:r>
              <a:rPr lang="es-ES" sz="1400" dirty="0"/>
              <a:t>=</a:t>
            </a:r>
            <a:r>
              <a:rPr lang="es-ES" sz="1400" dirty="0" err="1"/>
              <a:t>instancias_para_arrancar</a:t>
            </a:r>
            <a:r>
              <a:rPr lang="es-ES" sz="1400" dirty="0"/>
              <a:t>)</a:t>
            </a:r>
          </a:p>
          <a:p>
            <a:r>
              <a:rPr lang="es-ES" sz="1400" dirty="0"/>
              <a:t>        </a:t>
            </a:r>
            <a:r>
              <a:rPr lang="es-ES" sz="1400" dirty="0" err="1"/>
              <a:t>print</a:t>
            </a:r>
            <a:r>
              <a:rPr lang="es-ES" sz="1400" dirty="0"/>
              <a:t>(</a:t>
            </a:r>
            <a:r>
              <a:rPr lang="es-ES" sz="1400" dirty="0" err="1"/>
              <a:t>f"Arrancando</a:t>
            </a:r>
            <a:r>
              <a:rPr lang="es-ES" sz="1400" dirty="0"/>
              <a:t> instancias: {</a:t>
            </a:r>
            <a:r>
              <a:rPr lang="es-ES" sz="1400" dirty="0" err="1"/>
              <a:t>instancias_para_arrancar</a:t>
            </a:r>
            <a:r>
              <a:rPr lang="es-ES" sz="1400" dirty="0"/>
              <a:t>}")</a:t>
            </a:r>
          </a:p>
          <a:p>
            <a:r>
              <a:rPr lang="es-ES" sz="1400" dirty="0"/>
              <a:t>    </a:t>
            </a:r>
            <a:r>
              <a:rPr lang="es-ES" sz="1400" dirty="0" err="1"/>
              <a:t>else</a:t>
            </a:r>
            <a:r>
              <a:rPr lang="es-ES" sz="1400" dirty="0"/>
              <a:t>:</a:t>
            </a:r>
          </a:p>
          <a:p>
            <a:r>
              <a:rPr lang="es-ES" sz="1400" dirty="0"/>
              <a:t>        </a:t>
            </a:r>
            <a:r>
              <a:rPr lang="es-ES" sz="1400" dirty="0" err="1"/>
              <a:t>print</a:t>
            </a:r>
            <a:r>
              <a:rPr lang="es-ES" sz="1400" dirty="0"/>
              <a:t>("No se encontraron instancias detenidas con la etiqueta especificada.")</a:t>
            </a:r>
          </a:p>
          <a:p>
            <a:endParaRPr lang="es-ES" sz="1400" dirty="0"/>
          </a:p>
          <a:p>
            <a:r>
              <a:rPr lang="es-ES" sz="1400" dirty="0"/>
              <a:t>if __</a:t>
            </a:r>
            <a:r>
              <a:rPr lang="es-ES" sz="1400" dirty="0" err="1"/>
              <a:t>name</a:t>
            </a:r>
            <a:r>
              <a:rPr lang="es-ES" sz="1400" dirty="0"/>
              <a:t>__ == "__</a:t>
            </a:r>
            <a:r>
              <a:rPr lang="es-ES" sz="1400" dirty="0" err="1"/>
              <a:t>main</a:t>
            </a:r>
            <a:r>
              <a:rPr lang="es-ES" sz="1400" dirty="0"/>
              <a:t>__":</a:t>
            </a:r>
          </a:p>
          <a:p>
            <a:r>
              <a:rPr lang="es-ES" sz="1400" dirty="0"/>
              <a:t>    # Configura la región y la etiqueta aquí</a:t>
            </a:r>
          </a:p>
          <a:p>
            <a:r>
              <a:rPr lang="es-ES" sz="1400" dirty="0"/>
              <a:t>    REGION = 'us-west-2'  # Cambia esto por la región que desees</a:t>
            </a:r>
          </a:p>
          <a:p>
            <a:r>
              <a:rPr lang="es-ES" sz="1400" dirty="0"/>
              <a:t>    CLAVE_ETIQUETA = '</a:t>
            </a:r>
            <a:r>
              <a:rPr lang="es-ES" sz="1400" dirty="0" err="1"/>
              <a:t>TuClaveDeEtiqueta</a:t>
            </a:r>
            <a:r>
              <a:rPr lang="es-ES" sz="1400" dirty="0"/>
              <a:t>'  # Cambia esto por la clave de la etiqueta</a:t>
            </a:r>
          </a:p>
          <a:p>
            <a:r>
              <a:rPr lang="es-ES" sz="1400" dirty="0"/>
              <a:t>    VALOR_ETIQUETA = '</a:t>
            </a:r>
            <a:r>
              <a:rPr lang="es-ES" sz="1400" dirty="0" err="1"/>
              <a:t>TuValorDeEtiqueta</a:t>
            </a:r>
            <a:r>
              <a:rPr lang="es-ES" sz="1400" dirty="0"/>
              <a:t>'  # Cambia esto por el valor de la etiqueta</a:t>
            </a:r>
          </a:p>
          <a:p>
            <a:endParaRPr lang="es-ES" sz="1400" dirty="0"/>
          </a:p>
          <a:p>
            <a:r>
              <a:rPr lang="es-ES" sz="1400" dirty="0"/>
              <a:t>    </a:t>
            </a:r>
            <a:r>
              <a:rPr lang="es-ES" sz="1400" dirty="0" err="1"/>
              <a:t>arrancar_instancias_detenidas_con_etiqueta</a:t>
            </a:r>
            <a:r>
              <a:rPr lang="es-ES" sz="1400" dirty="0"/>
              <a:t>(REGION, CLAVE_ETIQUETA, VALOR_ETIQUETA</a:t>
            </a:r>
          </a:p>
        </p:txBody>
      </p:sp>
    </p:spTree>
    <p:extLst>
      <p:ext uri="{BB962C8B-B14F-4D97-AF65-F5344CB8AC3E}">
        <p14:creationId xmlns:p14="http://schemas.microsoft.com/office/powerpoint/2010/main" val="3980764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7" name="CuadroTexto 6">
            <a:extLst>
              <a:ext uri="{FF2B5EF4-FFF2-40B4-BE49-F238E27FC236}">
                <a16:creationId xmlns:a16="http://schemas.microsoft.com/office/drawing/2014/main" id="{2A912920-C47B-8132-125D-EDF2CD8C338F}"/>
              </a:ext>
            </a:extLst>
          </p:cNvPr>
          <p:cNvSpPr txBox="1"/>
          <p:nvPr/>
        </p:nvSpPr>
        <p:spPr>
          <a:xfrm>
            <a:off x="707573" y="1576388"/>
            <a:ext cx="10847613" cy="646331"/>
          </a:xfrm>
          <a:prstGeom prst="rect">
            <a:avLst/>
          </a:prstGeom>
          <a:noFill/>
        </p:spPr>
        <p:txBody>
          <a:bodyPr wrap="square">
            <a:spAutoFit/>
          </a:bodyPr>
          <a:lstStyle/>
          <a:p>
            <a:r>
              <a:rPr lang="es-ES" dirty="0"/>
              <a:t>g) Crear un script en Python para arrancar todas las instancias de la región que se encuentren detenidas (</a:t>
            </a:r>
            <a:r>
              <a:rPr lang="es-ES" dirty="0" err="1"/>
              <a:t>Stopped</a:t>
            </a:r>
            <a:r>
              <a:rPr lang="es-ES" dirty="0"/>
              <a:t>) y tengan asociada una etiqueta (Tag) que se pasará como parámetro. </a:t>
            </a:r>
            <a:endParaRPr lang="es-ES" sz="1800" dirty="0"/>
          </a:p>
        </p:txBody>
      </p:sp>
      <p:sp>
        <p:nvSpPr>
          <p:cNvPr id="9" name="Título 2">
            <a:extLst>
              <a:ext uri="{FF2B5EF4-FFF2-40B4-BE49-F238E27FC236}">
                <a16:creationId xmlns:a16="http://schemas.microsoft.com/office/drawing/2014/main" id="{0D7AFFBF-5C97-9D57-F970-0C4461DF1F11}"/>
              </a:ext>
            </a:extLst>
          </p:cNvPr>
          <p:cNvSpPr>
            <a:spLocks noGrp="1"/>
          </p:cNvSpPr>
          <p:nvPr>
            <p:ph type="title"/>
          </p:nvPr>
        </p:nvSpPr>
        <p:spPr>
          <a:xfrm>
            <a:off x="838200" y="365125"/>
            <a:ext cx="10515600" cy="1325563"/>
          </a:xfrm>
        </p:spPr>
        <p:txBody>
          <a:bodyPr/>
          <a:lstStyle/>
          <a:p>
            <a:r>
              <a:rPr lang="es-ES" dirty="0"/>
              <a:t>6. Boto3. AWS SDK para Python</a:t>
            </a:r>
          </a:p>
        </p:txBody>
      </p:sp>
      <p:sp>
        <p:nvSpPr>
          <p:cNvPr id="2" name="Marcador de pie de página 4">
            <a:extLst>
              <a:ext uri="{FF2B5EF4-FFF2-40B4-BE49-F238E27FC236}">
                <a16:creationId xmlns:a16="http://schemas.microsoft.com/office/drawing/2014/main" id="{C42D0DC0-B307-ADCA-45A5-1D4A021AFFC4}"/>
              </a:ext>
            </a:extLst>
          </p:cNvPr>
          <p:cNvSpPr>
            <a:spLocks noGrp="1"/>
          </p:cNvSpPr>
          <p:nvPr>
            <p:ph type="ftr" sz="quarter" idx="11"/>
          </p:nvPr>
        </p:nvSpPr>
        <p:spPr>
          <a:xfrm>
            <a:off x="4038600" y="6356350"/>
            <a:ext cx="4114800" cy="365125"/>
          </a:xfrm>
        </p:spPr>
        <p:txBody>
          <a:bodyPr/>
          <a:lstStyle/>
          <a:p>
            <a:pPr rtl="0"/>
            <a:r>
              <a:rPr lang="es-ES" noProof="0" dirty="0"/>
              <a:t>Práctica 7 – AWS II</a:t>
            </a:r>
          </a:p>
        </p:txBody>
      </p:sp>
      <p:sp>
        <p:nvSpPr>
          <p:cNvPr id="3" name="Marcador de número de diapositiva 5">
            <a:extLst>
              <a:ext uri="{FF2B5EF4-FFF2-40B4-BE49-F238E27FC236}">
                <a16:creationId xmlns:a16="http://schemas.microsoft.com/office/drawing/2014/main" id="{5225CF5D-D35E-0155-F942-D6159FCECF71}"/>
              </a:ext>
            </a:extLst>
          </p:cNvPr>
          <p:cNvSpPr>
            <a:spLocks noGrp="1"/>
          </p:cNvSpPr>
          <p:nvPr>
            <p:ph type="sldNum" sz="quarter" idx="12"/>
          </p:nvPr>
        </p:nvSpPr>
        <p:spPr>
          <a:xfrm>
            <a:off x="8610600" y="6356350"/>
            <a:ext cx="2743200" cy="365125"/>
          </a:xfrm>
        </p:spPr>
        <p:txBody>
          <a:bodyPr/>
          <a:lstStyle/>
          <a:p>
            <a:pPr rtl="0"/>
            <a:fld id="{B5CEABB6-07DC-46E8-9B57-56EC44A396E5}" type="slidenum">
              <a:rPr lang="es-ES" noProof="0" smtClean="0"/>
              <a:t>58</a:t>
            </a:fld>
            <a:endParaRPr lang="es-ES" noProof="0"/>
          </a:p>
        </p:txBody>
      </p:sp>
      <p:sp>
        <p:nvSpPr>
          <p:cNvPr id="6" name="CuadroTexto 5">
            <a:extLst>
              <a:ext uri="{FF2B5EF4-FFF2-40B4-BE49-F238E27FC236}">
                <a16:creationId xmlns:a16="http://schemas.microsoft.com/office/drawing/2014/main" id="{5813EC4B-AC04-EEBC-00F3-ED5CEC4DA7DC}"/>
              </a:ext>
            </a:extLst>
          </p:cNvPr>
          <p:cNvSpPr txBox="1"/>
          <p:nvPr/>
        </p:nvSpPr>
        <p:spPr>
          <a:xfrm>
            <a:off x="1154974" y="2628781"/>
            <a:ext cx="10538588" cy="1600438"/>
          </a:xfrm>
          <a:prstGeom prst="rect">
            <a:avLst/>
          </a:prstGeom>
          <a:noFill/>
        </p:spPr>
        <p:txBody>
          <a:bodyPr wrap="square">
            <a:spAutoFit/>
          </a:bodyPr>
          <a:lstStyle/>
          <a:p>
            <a:r>
              <a:rPr lang="es-ES" sz="1400" dirty="0"/>
              <a:t>if __</a:t>
            </a:r>
            <a:r>
              <a:rPr lang="es-ES" sz="1400" dirty="0" err="1"/>
              <a:t>name</a:t>
            </a:r>
            <a:r>
              <a:rPr lang="es-ES" sz="1400" dirty="0"/>
              <a:t>__ == "__</a:t>
            </a:r>
            <a:r>
              <a:rPr lang="es-ES" sz="1400" dirty="0" err="1"/>
              <a:t>main</a:t>
            </a:r>
            <a:r>
              <a:rPr lang="es-ES" sz="1400" dirty="0"/>
              <a:t>__":</a:t>
            </a:r>
          </a:p>
          <a:p>
            <a:r>
              <a:rPr lang="es-ES" sz="1400" dirty="0"/>
              <a:t>    # Configura la región y la etiqueta aquí</a:t>
            </a:r>
          </a:p>
          <a:p>
            <a:r>
              <a:rPr lang="es-ES" sz="1400" dirty="0"/>
              <a:t>    REGION = 'us-west-2'  # Cambia esto por la región que desees</a:t>
            </a:r>
          </a:p>
          <a:p>
            <a:r>
              <a:rPr lang="es-ES" sz="1400" dirty="0"/>
              <a:t>    CLAVE_ETIQUETA = '</a:t>
            </a:r>
            <a:r>
              <a:rPr lang="es-ES" sz="1400" dirty="0" err="1"/>
              <a:t>TuClaveDeEtiqueta</a:t>
            </a:r>
            <a:r>
              <a:rPr lang="es-ES" sz="1400" dirty="0"/>
              <a:t>'  # Cambia esto por la clave de la etiqueta</a:t>
            </a:r>
          </a:p>
          <a:p>
            <a:r>
              <a:rPr lang="es-ES" sz="1400" dirty="0"/>
              <a:t>    VALOR_ETIQUETA = '</a:t>
            </a:r>
            <a:r>
              <a:rPr lang="es-ES" sz="1400" dirty="0" err="1"/>
              <a:t>TuValorDeEtiqueta</a:t>
            </a:r>
            <a:r>
              <a:rPr lang="es-ES" sz="1400" dirty="0"/>
              <a:t>'  # Cambia esto por el valor de la etiqueta</a:t>
            </a:r>
          </a:p>
          <a:p>
            <a:endParaRPr lang="es-ES" sz="1400" dirty="0"/>
          </a:p>
          <a:p>
            <a:r>
              <a:rPr lang="es-ES" sz="1400" dirty="0"/>
              <a:t>    </a:t>
            </a:r>
            <a:r>
              <a:rPr lang="es-ES" sz="1400" dirty="0" err="1"/>
              <a:t>arrancar_instancias_detenidas_con_etiqueta</a:t>
            </a:r>
            <a:r>
              <a:rPr lang="es-ES" sz="1400" dirty="0"/>
              <a:t>(REGION, CLAVE_ETIQUETA, VALOR_ETIQUETA)</a:t>
            </a:r>
          </a:p>
        </p:txBody>
      </p:sp>
    </p:spTree>
    <p:extLst>
      <p:ext uri="{BB962C8B-B14F-4D97-AF65-F5344CB8AC3E}">
        <p14:creationId xmlns:p14="http://schemas.microsoft.com/office/powerpoint/2010/main" val="3754824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8055B-8FFB-016F-51B5-B4B4269760FB}"/>
              </a:ext>
            </a:extLst>
          </p:cNvPr>
          <p:cNvSpPr>
            <a:spLocks noGrp="1"/>
          </p:cNvSpPr>
          <p:nvPr>
            <p:ph type="ctrTitle"/>
          </p:nvPr>
        </p:nvSpPr>
        <p:spPr>
          <a:xfrm>
            <a:off x="4267200" y="541421"/>
            <a:ext cx="4179570" cy="830408"/>
          </a:xfrm>
        </p:spPr>
        <p:txBody>
          <a:bodyPr/>
          <a:lstStyle/>
          <a:p>
            <a:r>
              <a:rPr lang="es-ES" dirty="0"/>
              <a:t>Comentarios </a:t>
            </a:r>
            <a:r>
              <a:rPr lang="es-ES" dirty="0" err="1"/>
              <a:t>teo</a:t>
            </a:r>
            <a:endParaRPr lang="es-ES" dirty="0"/>
          </a:p>
        </p:txBody>
      </p:sp>
      <p:sp>
        <p:nvSpPr>
          <p:cNvPr id="3" name="Subtítulo 2">
            <a:extLst>
              <a:ext uri="{FF2B5EF4-FFF2-40B4-BE49-F238E27FC236}">
                <a16:creationId xmlns:a16="http://schemas.microsoft.com/office/drawing/2014/main" id="{B88EE358-6EEB-0D0C-A85B-2591BDD9A28A}"/>
              </a:ext>
            </a:extLst>
          </p:cNvPr>
          <p:cNvSpPr>
            <a:spLocks noGrp="1"/>
          </p:cNvSpPr>
          <p:nvPr>
            <p:ph type="subTitle" idx="1"/>
          </p:nvPr>
        </p:nvSpPr>
        <p:spPr>
          <a:xfrm>
            <a:off x="3717758" y="1732547"/>
            <a:ext cx="8157410" cy="4114800"/>
          </a:xfrm>
        </p:spPr>
        <p:txBody>
          <a:bodyPr>
            <a:normAutofit/>
          </a:bodyPr>
          <a:lstStyle/>
          <a:p>
            <a:pPr marL="342900" lvl="0" indent="-342900">
              <a:spcAft>
                <a:spcPts val="600"/>
              </a:spcAft>
              <a:buSzPts val="1000"/>
              <a:buFont typeface="Symbol" panose="05050102010706020507" pitchFamily="18" charset="2"/>
              <a:buChar char=""/>
              <a:tabLst>
                <a:tab pos="457200" algn="l"/>
              </a:tabLst>
            </a:pP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4.c – La búsqueda hay que hacerla sobre la descripción, no sobre el nombre: </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aws</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ec2 describe-</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images</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owners</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amazon</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filters</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Name</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state,Values</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available</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Name</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description,Values</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=Amazon Linux 2023 AMI*x86_64 HVM*' --output </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json</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 </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jq</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-r '.</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Images</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 </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sort_by</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CreationDate</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 | </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last</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a:t>
            </a:r>
            <a:r>
              <a:rPr lang="es-ES" sz="1800" dirty="0" err="1">
                <a:solidFill>
                  <a:srgbClr val="000000"/>
                </a:solidFill>
                <a:effectLst/>
                <a:latin typeface="Aptos" panose="020B0004020202020204" pitchFamily="34" charset="0"/>
                <a:ea typeface="Times New Roman" panose="02020603050405020304" pitchFamily="18" charset="0"/>
                <a:cs typeface="Aptos" panose="020B0004020202020204" pitchFamily="34" charset="0"/>
              </a:rPr>
              <a:t>ImageId</a:t>
            </a: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a:t>
            </a:r>
            <a:endParaRPr lang="es-ES" sz="18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spcAft>
                <a:spcPts val="600"/>
              </a:spcAft>
              <a:buSzPts val="1000"/>
              <a:buFont typeface="Symbol" panose="05050102010706020507" pitchFamily="18" charset="2"/>
              <a:buChar char=""/>
              <a:tabLst>
                <a:tab pos="457200" algn="l"/>
              </a:tabLst>
            </a:pPr>
            <a:r>
              <a:rPr lang="es-ES" sz="1800"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6.g – No incluido en la memoria</a:t>
            </a:r>
            <a:endParaRPr lang="es-ES" sz="1800" dirty="0">
              <a:effectLst/>
              <a:latin typeface="Aptos" panose="020B0004020202020204" pitchFamily="34" charset="0"/>
              <a:ea typeface="Aptos" panose="020B0004020202020204" pitchFamily="34" charset="0"/>
              <a:cs typeface="Aptos" panose="020B0004020202020204" pitchFamily="34" charset="0"/>
            </a:endParaRPr>
          </a:p>
          <a:p>
            <a:endParaRPr lang="es-ES" dirty="0"/>
          </a:p>
        </p:txBody>
      </p:sp>
      <p:sp>
        <p:nvSpPr>
          <p:cNvPr id="4" name="Marcador de fecha 3">
            <a:extLst>
              <a:ext uri="{FF2B5EF4-FFF2-40B4-BE49-F238E27FC236}">
                <a16:creationId xmlns:a16="http://schemas.microsoft.com/office/drawing/2014/main" id="{0C4D0F10-7CE8-9025-3F98-2A787142D6BD}"/>
              </a:ext>
            </a:extLst>
          </p:cNvPr>
          <p:cNvSpPr>
            <a:spLocks noGrp="1"/>
          </p:cNvSpPr>
          <p:nvPr>
            <p:ph type="dt" sz="half" idx="10"/>
          </p:nvPr>
        </p:nvSpPr>
        <p:spPr/>
        <p:txBody>
          <a:bodyPr/>
          <a:lstStyle/>
          <a:p>
            <a:pPr rtl="0"/>
            <a:r>
              <a:rPr lang="es-ES" noProof="0"/>
              <a:t>20XX</a:t>
            </a:r>
          </a:p>
        </p:txBody>
      </p:sp>
      <p:sp>
        <p:nvSpPr>
          <p:cNvPr id="5" name="Marcador de pie de página 4">
            <a:extLst>
              <a:ext uri="{FF2B5EF4-FFF2-40B4-BE49-F238E27FC236}">
                <a16:creationId xmlns:a16="http://schemas.microsoft.com/office/drawing/2014/main" id="{706C8080-7311-3B3C-C704-D0308CA1ABBD}"/>
              </a:ext>
            </a:extLst>
          </p:cNvPr>
          <p:cNvSpPr>
            <a:spLocks noGrp="1"/>
          </p:cNvSpPr>
          <p:nvPr>
            <p:ph type="ftr" sz="quarter" idx="11"/>
          </p:nvPr>
        </p:nvSpPr>
        <p:spPr/>
        <p:txBody>
          <a:body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9C2A1144-E687-EBE1-A015-740955BEDFFF}"/>
              </a:ext>
            </a:extLst>
          </p:cNvPr>
          <p:cNvSpPr>
            <a:spLocks noGrp="1"/>
          </p:cNvSpPr>
          <p:nvPr>
            <p:ph type="sldNum" sz="quarter" idx="12"/>
          </p:nvPr>
        </p:nvSpPr>
        <p:spPr/>
        <p:txBody>
          <a:bodyPr/>
          <a:lstStyle/>
          <a:p>
            <a:pPr rtl="0"/>
            <a:fld id="{B5CEABB6-07DC-46E8-9B57-56EC44A396E5}" type="slidenum">
              <a:rPr lang="es-ES" noProof="0" smtClean="0"/>
              <a:t>59</a:t>
            </a:fld>
            <a:endParaRPr lang="es-ES" noProof="0"/>
          </a:p>
        </p:txBody>
      </p:sp>
    </p:spTree>
    <p:extLst>
      <p:ext uri="{BB962C8B-B14F-4D97-AF65-F5344CB8AC3E}">
        <p14:creationId xmlns:p14="http://schemas.microsoft.com/office/powerpoint/2010/main" val="2872410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3. Instalación del cliente AWS CLI</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6</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245970" cy="646331"/>
          </a:xfrm>
          <a:prstGeom prst="rect">
            <a:avLst/>
          </a:prstGeom>
          <a:noFill/>
        </p:spPr>
        <p:txBody>
          <a:bodyPr wrap="square">
            <a:spAutoFit/>
          </a:bodyPr>
          <a:lstStyle/>
          <a:p>
            <a:r>
              <a:rPr lang="es-ES" dirty="0"/>
              <a:t>B) Asociar las credenciales de un usuario programático a la configuración de AWS CLI. Establecer la región AWS de trabajo como predeterminada y </a:t>
            </a:r>
            <a:r>
              <a:rPr lang="es-ES" dirty="0" err="1"/>
              <a:t>json</a:t>
            </a:r>
            <a:r>
              <a:rPr lang="es-ES" dirty="0"/>
              <a:t> como formato de salida (archivos </a:t>
            </a:r>
            <a:r>
              <a:rPr lang="es-ES" dirty="0" err="1"/>
              <a:t>credentials</a:t>
            </a:r>
            <a:r>
              <a:rPr lang="es-ES" dirty="0"/>
              <a:t> y </a:t>
            </a:r>
            <a:r>
              <a:rPr lang="es-ES" dirty="0" err="1"/>
              <a:t>config</a:t>
            </a:r>
            <a:r>
              <a:rPr lang="es-ES" dirty="0"/>
              <a:t>).  </a:t>
            </a:r>
          </a:p>
        </p:txBody>
      </p:sp>
      <p:pic>
        <p:nvPicPr>
          <p:cNvPr id="7" name="Imagen 6">
            <a:extLst>
              <a:ext uri="{FF2B5EF4-FFF2-40B4-BE49-F238E27FC236}">
                <a16:creationId xmlns:a16="http://schemas.microsoft.com/office/drawing/2014/main" id="{9DDF3405-3891-227B-1FF2-7FF2CD2BCFEF}"/>
              </a:ext>
            </a:extLst>
          </p:cNvPr>
          <p:cNvPicPr>
            <a:picLocks noChangeAspect="1"/>
          </p:cNvPicPr>
          <p:nvPr/>
        </p:nvPicPr>
        <p:blipFill>
          <a:blip r:embed="rId3"/>
          <a:stretch>
            <a:fillRect/>
          </a:stretch>
        </p:blipFill>
        <p:spPr>
          <a:xfrm>
            <a:off x="838200" y="3049537"/>
            <a:ext cx="4732606" cy="632095"/>
          </a:xfrm>
          <a:prstGeom prst="rect">
            <a:avLst/>
          </a:prstGeom>
        </p:spPr>
      </p:pic>
      <p:sp>
        <p:nvSpPr>
          <p:cNvPr id="9" name="CuadroTexto 8">
            <a:extLst>
              <a:ext uri="{FF2B5EF4-FFF2-40B4-BE49-F238E27FC236}">
                <a16:creationId xmlns:a16="http://schemas.microsoft.com/office/drawing/2014/main" id="{A5833C85-7152-6DD1-C23C-E407499F288E}"/>
              </a:ext>
            </a:extLst>
          </p:cNvPr>
          <p:cNvSpPr txBox="1"/>
          <p:nvPr/>
        </p:nvSpPr>
        <p:spPr>
          <a:xfrm>
            <a:off x="752038" y="2581642"/>
            <a:ext cx="11245970" cy="369332"/>
          </a:xfrm>
          <a:prstGeom prst="rect">
            <a:avLst/>
          </a:prstGeom>
          <a:noFill/>
        </p:spPr>
        <p:txBody>
          <a:bodyPr wrap="square">
            <a:spAutoFit/>
          </a:bodyPr>
          <a:lstStyle/>
          <a:p>
            <a:r>
              <a:rPr lang="es-ES" dirty="0"/>
              <a:t>Entramos en el </a:t>
            </a:r>
            <a:r>
              <a:rPr lang="es-ES" dirty="0" err="1"/>
              <a:t>Lab</a:t>
            </a:r>
            <a:r>
              <a:rPr lang="es-ES" dirty="0"/>
              <a:t> de </a:t>
            </a:r>
            <a:r>
              <a:rPr lang="es-ES" dirty="0" err="1"/>
              <a:t>academy</a:t>
            </a:r>
            <a:r>
              <a:rPr lang="es-ES" dirty="0"/>
              <a:t> :</a:t>
            </a:r>
          </a:p>
        </p:txBody>
      </p:sp>
      <p:pic>
        <p:nvPicPr>
          <p:cNvPr id="13" name="Imagen 12">
            <a:extLst>
              <a:ext uri="{FF2B5EF4-FFF2-40B4-BE49-F238E27FC236}">
                <a16:creationId xmlns:a16="http://schemas.microsoft.com/office/drawing/2014/main" id="{91738CD1-5E2D-D474-755A-D649CB7DBDBE}"/>
              </a:ext>
            </a:extLst>
          </p:cNvPr>
          <p:cNvPicPr>
            <a:picLocks noChangeAspect="1"/>
          </p:cNvPicPr>
          <p:nvPr/>
        </p:nvPicPr>
        <p:blipFill>
          <a:blip r:embed="rId4"/>
          <a:stretch>
            <a:fillRect/>
          </a:stretch>
        </p:blipFill>
        <p:spPr>
          <a:xfrm>
            <a:off x="838200" y="4579195"/>
            <a:ext cx="3478358" cy="964964"/>
          </a:xfrm>
          <a:prstGeom prst="rect">
            <a:avLst/>
          </a:prstGeom>
        </p:spPr>
      </p:pic>
      <p:pic>
        <p:nvPicPr>
          <p:cNvPr id="16" name="Imagen 15">
            <a:extLst>
              <a:ext uri="{FF2B5EF4-FFF2-40B4-BE49-F238E27FC236}">
                <a16:creationId xmlns:a16="http://schemas.microsoft.com/office/drawing/2014/main" id="{61056B20-A222-9831-D61B-F9470D7077A1}"/>
              </a:ext>
            </a:extLst>
          </p:cNvPr>
          <p:cNvPicPr>
            <a:picLocks noChangeAspect="1"/>
          </p:cNvPicPr>
          <p:nvPr/>
        </p:nvPicPr>
        <p:blipFill>
          <a:blip r:embed="rId5"/>
          <a:stretch>
            <a:fillRect/>
          </a:stretch>
        </p:blipFill>
        <p:spPr>
          <a:xfrm>
            <a:off x="838200" y="3771201"/>
            <a:ext cx="1801248" cy="517132"/>
          </a:xfrm>
          <a:prstGeom prst="rect">
            <a:avLst/>
          </a:prstGeom>
        </p:spPr>
      </p:pic>
      <p:cxnSp>
        <p:nvCxnSpPr>
          <p:cNvPr id="18" name="Conector recto de flecha 17">
            <a:extLst>
              <a:ext uri="{FF2B5EF4-FFF2-40B4-BE49-F238E27FC236}">
                <a16:creationId xmlns:a16="http://schemas.microsoft.com/office/drawing/2014/main" id="{20917648-2225-3D3D-63EF-EDBB0DD151C1}"/>
              </a:ext>
            </a:extLst>
          </p:cNvPr>
          <p:cNvCxnSpPr>
            <a:cxnSpLocks/>
          </p:cNvCxnSpPr>
          <p:nvPr/>
        </p:nvCxnSpPr>
        <p:spPr>
          <a:xfrm>
            <a:off x="2691032" y="4114173"/>
            <a:ext cx="304155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CuadroTexto 21">
            <a:extLst>
              <a:ext uri="{FF2B5EF4-FFF2-40B4-BE49-F238E27FC236}">
                <a16:creationId xmlns:a16="http://schemas.microsoft.com/office/drawing/2014/main" id="{DFA1B028-EAEF-9E10-CE67-E1280F38BD1A}"/>
              </a:ext>
            </a:extLst>
          </p:cNvPr>
          <p:cNvSpPr txBox="1"/>
          <p:nvPr/>
        </p:nvSpPr>
        <p:spPr>
          <a:xfrm>
            <a:off x="5954766" y="2801698"/>
            <a:ext cx="6094826" cy="3539430"/>
          </a:xfrm>
          <a:prstGeom prst="rect">
            <a:avLst/>
          </a:prstGeom>
          <a:noFill/>
        </p:spPr>
        <p:txBody>
          <a:bodyPr wrap="square">
            <a:spAutoFit/>
          </a:bodyPr>
          <a:lstStyle/>
          <a:p>
            <a:r>
              <a:rPr lang="es-ES" sz="1400" dirty="0"/>
              <a:t>[default]</a:t>
            </a:r>
          </a:p>
          <a:p>
            <a:r>
              <a:rPr lang="es-ES" sz="1400" dirty="0" err="1"/>
              <a:t>aws_access_key_id</a:t>
            </a:r>
            <a:r>
              <a:rPr lang="es-ES" sz="1400" dirty="0"/>
              <a:t>=ASIA56KR5U3G2YIKK5UM</a:t>
            </a:r>
          </a:p>
          <a:p>
            <a:r>
              <a:rPr lang="es-ES" sz="1400" dirty="0" err="1"/>
              <a:t>aws_secret_access_key</a:t>
            </a:r>
            <a:r>
              <a:rPr lang="es-ES" sz="1400" dirty="0"/>
              <a:t>=xN98kb66pqOOTkvbWKy7SFyN3D+PH6wgDUbjQ9rw</a:t>
            </a:r>
          </a:p>
          <a:p>
            <a:r>
              <a:rPr lang="es-ES" sz="1400" dirty="0" err="1"/>
              <a:t>aws_session_token</a:t>
            </a:r>
            <a:r>
              <a:rPr lang="es-ES" sz="1400" dirty="0"/>
              <a:t>=IQoJb3JpZ2luX2VjEA8aCXVzLXdlc3QtMiJGMEQCIHCFNSipb2MmbMtj8J4IiyqevxWg8uFDMmRS3WTvr+/</a:t>
            </a:r>
            <a:r>
              <a:rPr lang="es-ES" sz="1400" dirty="0" err="1"/>
              <a:t>aAiAuR</a:t>
            </a:r>
            <a:r>
              <a:rPr lang="es-ES" sz="1400" dirty="0"/>
              <a:t>/HxNBmeaX9qohxPI3tYkulFC12xj8ZxTvXuPdWXCiq5AghXEAAaDDk1ODQ4NjM5MDQ3NyIMonKX+SfpXnZ+zs5OKpYCzBsQZmZhneZBOfRGqHcmJMWY/r77b1rtAxNpm6lY8AaaQq/Hh4wH1ZYhPSnsI/gxOch59cB1ZXtQlFESH6FCBLRd4ljS9+5OuC/YfTr98tqJx++662uACUWJfUk8lljQRPp5l7XtsGUcH2Q6btJEFtoidAx1Fz4Uihfsi4So0wALP+Tx9aV+IbPggUtgfTP4GF+Ib7S2YC97gY46k/JDDbExO5G3/ZP97ThvCjJkoT1jqrxDEB/TjfwrPBoxEBh3+dFqzFXZqvLel2waYjhKocz02BNqD+ba7aX30AqtY/wHQSaPFzpElV4LKyuV3nQ+UodnCGleHNZCTXvyVDZanygnGdRxzdj3P/SNlFYKpj9S91wWS1Yw6IOYsQY6ngGcOyyvipTnh+ayJR9YxUO3ICTF46WejU2iVtJvF8iOiw7eCbWy/Og1rJh54q43dL+y+OjL9w5f//f9iKakFHy5FZCr8R0G86qDG5wxVES8JZP4zH02Tyk4vtudrz1AB3LJTF4soglAOULsic83Fcr9akUirn5A86bDsjP+cL5fR2+zL1SmUWqyYnEtClwU7E7hTNZSQFKQlHdClf2PcA==</a:t>
            </a:r>
          </a:p>
        </p:txBody>
      </p:sp>
      <p:sp>
        <p:nvSpPr>
          <p:cNvPr id="27" name="CuadroTexto 26">
            <a:extLst>
              <a:ext uri="{FF2B5EF4-FFF2-40B4-BE49-F238E27FC236}">
                <a16:creationId xmlns:a16="http://schemas.microsoft.com/office/drawing/2014/main" id="{D14F36C9-99A7-E145-B33C-886DF62D1765}"/>
              </a:ext>
            </a:extLst>
          </p:cNvPr>
          <p:cNvSpPr txBox="1"/>
          <p:nvPr/>
        </p:nvSpPr>
        <p:spPr>
          <a:xfrm>
            <a:off x="7105943" y="2630924"/>
            <a:ext cx="6094826" cy="307777"/>
          </a:xfrm>
          <a:prstGeom prst="rect">
            <a:avLst/>
          </a:prstGeom>
          <a:noFill/>
        </p:spPr>
        <p:txBody>
          <a:bodyPr wrap="square">
            <a:spAutoFit/>
          </a:bodyPr>
          <a:lstStyle/>
          <a:p>
            <a:r>
              <a:rPr lang="en-US" sz="1400" dirty="0">
                <a:solidFill>
                  <a:srgbClr val="FF0000"/>
                </a:solidFill>
              </a:rPr>
              <a:t> Copy and paste the following into ~/.</a:t>
            </a:r>
            <a:r>
              <a:rPr lang="en-US" sz="1400" dirty="0" err="1">
                <a:solidFill>
                  <a:srgbClr val="FF0000"/>
                </a:solidFill>
              </a:rPr>
              <a:t>aws</a:t>
            </a:r>
            <a:r>
              <a:rPr lang="en-US" sz="1400" dirty="0">
                <a:solidFill>
                  <a:srgbClr val="FF0000"/>
                </a:solidFill>
              </a:rPr>
              <a:t>/credentials</a:t>
            </a:r>
            <a:endParaRPr lang="es-ES" sz="1400" dirty="0">
              <a:solidFill>
                <a:srgbClr val="FF0000"/>
              </a:solidFill>
            </a:endParaRPr>
          </a:p>
        </p:txBody>
      </p:sp>
    </p:spTree>
    <p:extLst>
      <p:ext uri="{BB962C8B-B14F-4D97-AF65-F5344CB8AC3E}">
        <p14:creationId xmlns:p14="http://schemas.microsoft.com/office/powerpoint/2010/main" val="1291802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3. Instalación del cliente AWS CLI</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7</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245970" cy="646331"/>
          </a:xfrm>
          <a:prstGeom prst="rect">
            <a:avLst/>
          </a:prstGeom>
          <a:noFill/>
        </p:spPr>
        <p:txBody>
          <a:bodyPr wrap="square">
            <a:spAutoFit/>
          </a:bodyPr>
          <a:lstStyle/>
          <a:p>
            <a:r>
              <a:rPr lang="es-ES" dirty="0"/>
              <a:t>B) Asociar las credenciales de un usuario programático a la configuración de AWS CLI. Establecer la región AWS de trabajo como predeterminada y </a:t>
            </a:r>
            <a:r>
              <a:rPr lang="es-ES" dirty="0" err="1"/>
              <a:t>json</a:t>
            </a:r>
            <a:r>
              <a:rPr lang="es-ES" dirty="0"/>
              <a:t> como formato de salida (archivos </a:t>
            </a:r>
            <a:r>
              <a:rPr lang="es-ES" dirty="0" err="1"/>
              <a:t>credentials</a:t>
            </a:r>
            <a:r>
              <a:rPr lang="es-ES" dirty="0"/>
              <a:t> y </a:t>
            </a:r>
            <a:r>
              <a:rPr lang="es-ES" dirty="0" err="1"/>
              <a:t>config</a:t>
            </a:r>
            <a:r>
              <a:rPr lang="es-ES" dirty="0"/>
              <a:t>).  </a:t>
            </a:r>
          </a:p>
        </p:txBody>
      </p:sp>
      <p:sp>
        <p:nvSpPr>
          <p:cNvPr id="9" name="CuadroTexto 8">
            <a:extLst>
              <a:ext uri="{FF2B5EF4-FFF2-40B4-BE49-F238E27FC236}">
                <a16:creationId xmlns:a16="http://schemas.microsoft.com/office/drawing/2014/main" id="{A5833C85-7152-6DD1-C23C-E407499F288E}"/>
              </a:ext>
            </a:extLst>
          </p:cNvPr>
          <p:cNvSpPr txBox="1"/>
          <p:nvPr/>
        </p:nvSpPr>
        <p:spPr>
          <a:xfrm>
            <a:off x="599638" y="3515687"/>
            <a:ext cx="11245970" cy="369332"/>
          </a:xfrm>
          <a:prstGeom prst="rect">
            <a:avLst/>
          </a:prstGeom>
          <a:noFill/>
        </p:spPr>
        <p:txBody>
          <a:bodyPr wrap="square">
            <a:spAutoFit/>
          </a:bodyPr>
          <a:lstStyle/>
          <a:p>
            <a:r>
              <a:rPr lang="es-ES" dirty="0"/>
              <a:t>Añadimos el token de autenticación manualmente: </a:t>
            </a:r>
            <a:r>
              <a:rPr lang="es-ES" dirty="0" err="1">
                <a:solidFill>
                  <a:srgbClr val="00B050"/>
                </a:solidFill>
              </a:rPr>
              <a:t>vim</a:t>
            </a:r>
            <a:r>
              <a:rPr lang="es-ES" dirty="0">
                <a:solidFill>
                  <a:srgbClr val="00B050"/>
                </a:solidFill>
              </a:rPr>
              <a:t> ~/.</a:t>
            </a:r>
            <a:r>
              <a:rPr lang="es-ES" dirty="0" err="1">
                <a:solidFill>
                  <a:srgbClr val="00B050"/>
                </a:solidFill>
              </a:rPr>
              <a:t>aws</a:t>
            </a:r>
            <a:r>
              <a:rPr lang="es-ES" dirty="0">
                <a:solidFill>
                  <a:srgbClr val="00B050"/>
                </a:solidFill>
              </a:rPr>
              <a:t>/</a:t>
            </a:r>
            <a:r>
              <a:rPr lang="es-ES" dirty="0" err="1">
                <a:solidFill>
                  <a:srgbClr val="00B050"/>
                </a:solidFill>
              </a:rPr>
              <a:t>credentials</a:t>
            </a:r>
            <a:r>
              <a:rPr lang="es-ES" dirty="0">
                <a:solidFill>
                  <a:srgbClr val="00B050"/>
                </a:solidFill>
              </a:rPr>
              <a:t> </a:t>
            </a:r>
          </a:p>
        </p:txBody>
      </p:sp>
      <p:pic>
        <p:nvPicPr>
          <p:cNvPr id="8" name="Imagen 7">
            <a:extLst>
              <a:ext uri="{FF2B5EF4-FFF2-40B4-BE49-F238E27FC236}">
                <a16:creationId xmlns:a16="http://schemas.microsoft.com/office/drawing/2014/main" id="{1BA0A08E-3E3D-8E61-6A27-BF1E48658F58}"/>
              </a:ext>
            </a:extLst>
          </p:cNvPr>
          <p:cNvPicPr>
            <a:picLocks noChangeAspect="1"/>
          </p:cNvPicPr>
          <p:nvPr/>
        </p:nvPicPr>
        <p:blipFill>
          <a:blip r:embed="rId3"/>
          <a:stretch>
            <a:fillRect/>
          </a:stretch>
        </p:blipFill>
        <p:spPr>
          <a:xfrm>
            <a:off x="664234" y="2597001"/>
            <a:ext cx="5099538" cy="768263"/>
          </a:xfrm>
          <a:prstGeom prst="rect">
            <a:avLst/>
          </a:prstGeom>
        </p:spPr>
      </p:pic>
      <p:pic>
        <p:nvPicPr>
          <p:cNvPr id="12" name="Imagen 11">
            <a:extLst>
              <a:ext uri="{FF2B5EF4-FFF2-40B4-BE49-F238E27FC236}">
                <a16:creationId xmlns:a16="http://schemas.microsoft.com/office/drawing/2014/main" id="{F7D97923-199A-4274-CA8D-AC694833B261}"/>
              </a:ext>
            </a:extLst>
          </p:cNvPr>
          <p:cNvPicPr>
            <a:picLocks noChangeAspect="1"/>
          </p:cNvPicPr>
          <p:nvPr/>
        </p:nvPicPr>
        <p:blipFill>
          <a:blip r:embed="rId4"/>
          <a:stretch>
            <a:fillRect/>
          </a:stretch>
        </p:blipFill>
        <p:spPr>
          <a:xfrm>
            <a:off x="692809" y="3177381"/>
            <a:ext cx="2598376" cy="187883"/>
          </a:xfrm>
          <a:prstGeom prst="rect">
            <a:avLst/>
          </a:prstGeom>
        </p:spPr>
      </p:pic>
      <p:pic>
        <p:nvPicPr>
          <p:cNvPr id="15" name="Imagen 14">
            <a:extLst>
              <a:ext uri="{FF2B5EF4-FFF2-40B4-BE49-F238E27FC236}">
                <a16:creationId xmlns:a16="http://schemas.microsoft.com/office/drawing/2014/main" id="{953FE571-6813-074F-C82B-5B798703651C}"/>
              </a:ext>
            </a:extLst>
          </p:cNvPr>
          <p:cNvPicPr>
            <a:picLocks noChangeAspect="1"/>
          </p:cNvPicPr>
          <p:nvPr/>
        </p:nvPicPr>
        <p:blipFill>
          <a:blip r:embed="rId5"/>
          <a:stretch>
            <a:fillRect/>
          </a:stretch>
        </p:blipFill>
        <p:spPr>
          <a:xfrm>
            <a:off x="664234" y="4032120"/>
            <a:ext cx="9292566" cy="1688847"/>
          </a:xfrm>
          <a:prstGeom prst="rect">
            <a:avLst/>
          </a:prstGeom>
        </p:spPr>
      </p:pic>
      <p:sp>
        <p:nvSpPr>
          <p:cNvPr id="19" name="CuadroTexto 18">
            <a:extLst>
              <a:ext uri="{FF2B5EF4-FFF2-40B4-BE49-F238E27FC236}">
                <a16:creationId xmlns:a16="http://schemas.microsoft.com/office/drawing/2014/main" id="{C04B656C-A62F-0CC5-1B8E-7A20F355E72B}"/>
              </a:ext>
            </a:extLst>
          </p:cNvPr>
          <p:cNvSpPr txBox="1"/>
          <p:nvPr/>
        </p:nvSpPr>
        <p:spPr>
          <a:xfrm>
            <a:off x="8947150" y="2504078"/>
            <a:ext cx="2963054" cy="1169551"/>
          </a:xfrm>
          <a:prstGeom prst="rect">
            <a:avLst/>
          </a:prstGeom>
          <a:noFill/>
        </p:spPr>
        <p:txBody>
          <a:bodyPr wrap="square">
            <a:spAutoFit/>
          </a:bodyPr>
          <a:lstStyle/>
          <a:p>
            <a:r>
              <a:rPr lang="es-ES" sz="1400" dirty="0">
                <a:solidFill>
                  <a:srgbClr val="FF0000"/>
                </a:solidFill>
              </a:rPr>
              <a:t>Nota: Si se utiliza una cuenta de AWS </a:t>
            </a:r>
            <a:r>
              <a:rPr lang="es-ES" sz="1400" dirty="0" err="1">
                <a:solidFill>
                  <a:srgbClr val="FF0000"/>
                </a:solidFill>
              </a:rPr>
              <a:t>Academy</a:t>
            </a:r>
            <a:r>
              <a:rPr lang="es-ES" sz="1400" dirty="0">
                <a:solidFill>
                  <a:srgbClr val="FF0000"/>
                </a:solidFill>
              </a:rPr>
              <a:t>, es necesario añadir el </a:t>
            </a:r>
            <a:r>
              <a:rPr lang="es-ES" sz="1400" dirty="0" err="1">
                <a:solidFill>
                  <a:srgbClr val="FF0000"/>
                </a:solidFill>
              </a:rPr>
              <a:t>aws_session_token</a:t>
            </a:r>
            <a:r>
              <a:rPr lang="es-ES" sz="1400" dirty="0">
                <a:solidFill>
                  <a:srgbClr val="FF0000"/>
                </a:solidFill>
              </a:rPr>
              <a:t> al archivo </a:t>
            </a:r>
            <a:r>
              <a:rPr lang="es-ES" sz="1400" dirty="0" err="1">
                <a:solidFill>
                  <a:srgbClr val="FF0000"/>
                </a:solidFill>
              </a:rPr>
              <a:t>credentials</a:t>
            </a:r>
            <a:r>
              <a:rPr lang="es-ES" sz="1400" dirty="0">
                <a:solidFill>
                  <a:srgbClr val="FF0000"/>
                </a:solidFill>
              </a:rPr>
              <a:t> (las credenciales pueden obtenerse en AWS </a:t>
            </a:r>
            <a:r>
              <a:rPr lang="es-ES" sz="1400" dirty="0" err="1">
                <a:solidFill>
                  <a:srgbClr val="FF0000"/>
                </a:solidFill>
              </a:rPr>
              <a:t>Details</a:t>
            </a:r>
            <a:r>
              <a:rPr lang="es-ES" sz="1400" dirty="0">
                <a:solidFill>
                  <a:srgbClr val="FF0000"/>
                </a:solidFill>
              </a:rPr>
              <a:t>). </a:t>
            </a:r>
          </a:p>
        </p:txBody>
      </p:sp>
    </p:spTree>
    <p:extLst>
      <p:ext uri="{BB962C8B-B14F-4D97-AF65-F5344CB8AC3E}">
        <p14:creationId xmlns:p14="http://schemas.microsoft.com/office/powerpoint/2010/main" val="15595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AAAB697-B6D8-83C8-47A1-B6F1ADE1EDE2}"/>
              </a:ext>
            </a:extLst>
          </p:cNvPr>
          <p:cNvSpPr>
            <a:spLocks noGrp="1"/>
          </p:cNvSpPr>
          <p:nvPr>
            <p:ph type="title"/>
          </p:nvPr>
        </p:nvSpPr>
        <p:spPr/>
        <p:txBody>
          <a:bodyPr/>
          <a:lstStyle/>
          <a:p>
            <a:r>
              <a:rPr lang="es-ES" dirty="0"/>
              <a:t>3. Instalación del cliente AWS CLI</a:t>
            </a:r>
          </a:p>
        </p:txBody>
      </p:sp>
      <p:sp>
        <p:nvSpPr>
          <p:cNvPr id="4" name="Marcador de fecha 3">
            <a:extLst>
              <a:ext uri="{FF2B5EF4-FFF2-40B4-BE49-F238E27FC236}">
                <a16:creationId xmlns:a16="http://schemas.microsoft.com/office/drawing/2014/main" id="{BB40332A-9A6D-544B-515B-8DF9FB2778B1}"/>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CD3D7D46-C563-52C8-1898-5AB304C8BA70}"/>
              </a:ext>
            </a:extLst>
          </p:cNvPr>
          <p:cNvSpPr>
            <a:spLocks noGrp="1"/>
          </p:cNvSpPr>
          <p:nvPr>
            <p:ph type="ftr" sz="quarter" idx="11"/>
          </p:nvPr>
        </p:nvSpPr>
        <p:spPr/>
        <p:txBody>
          <a:bodyPr/>
          <a:lstStyle/>
          <a:p>
            <a:pPr rtl="0"/>
            <a:r>
              <a:rPr lang="es-ES" noProof="0" dirty="0"/>
              <a:t>Práctica 7 – AWS II</a:t>
            </a:r>
          </a:p>
        </p:txBody>
      </p:sp>
      <p:sp>
        <p:nvSpPr>
          <p:cNvPr id="6" name="Marcador de número de diapositiva 5">
            <a:extLst>
              <a:ext uri="{FF2B5EF4-FFF2-40B4-BE49-F238E27FC236}">
                <a16:creationId xmlns:a16="http://schemas.microsoft.com/office/drawing/2014/main" id="{5C5BF265-0CD7-CFEE-2F17-E0421B598439}"/>
              </a:ext>
            </a:extLst>
          </p:cNvPr>
          <p:cNvSpPr>
            <a:spLocks noGrp="1"/>
          </p:cNvSpPr>
          <p:nvPr>
            <p:ph type="sldNum" sz="quarter" idx="12"/>
          </p:nvPr>
        </p:nvSpPr>
        <p:spPr/>
        <p:txBody>
          <a:bodyPr/>
          <a:lstStyle/>
          <a:p>
            <a:pPr rtl="0"/>
            <a:fld id="{B5CEABB6-07DC-46E8-9B57-56EC44A396E5}" type="slidenum">
              <a:rPr lang="es-ES" noProof="0" smtClean="0"/>
              <a:t>8</a:t>
            </a:fld>
            <a:endParaRPr lang="es-ES" noProof="0"/>
          </a:p>
        </p:txBody>
      </p:sp>
      <p:sp>
        <p:nvSpPr>
          <p:cNvPr id="10" name="CuadroTexto 9">
            <a:extLst>
              <a:ext uri="{FF2B5EF4-FFF2-40B4-BE49-F238E27FC236}">
                <a16:creationId xmlns:a16="http://schemas.microsoft.com/office/drawing/2014/main" id="{848B87D0-8C61-2BBD-176E-16C3130E8423}"/>
              </a:ext>
            </a:extLst>
          </p:cNvPr>
          <p:cNvSpPr txBox="1"/>
          <p:nvPr/>
        </p:nvSpPr>
        <p:spPr>
          <a:xfrm>
            <a:off x="664234" y="1690688"/>
            <a:ext cx="11245970" cy="646331"/>
          </a:xfrm>
          <a:prstGeom prst="rect">
            <a:avLst/>
          </a:prstGeom>
          <a:noFill/>
        </p:spPr>
        <p:txBody>
          <a:bodyPr wrap="square">
            <a:spAutoFit/>
          </a:bodyPr>
          <a:lstStyle/>
          <a:p>
            <a:r>
              <a:rPr lang="es-ES" dirty="0"/>
              <a:t>C) Verificar que se tiene acceso a la infraestructura AWS con el cliente configurado (por </a:t>
            </a:r>
          </a:p>
          <a:p>
            <a:r>
              <a:rPr lang="es-ES" dirty="0"/>
              <a:t>ejemplo, listar las zonas de disponibilidad de la región configurada. </a:t>
            </a:r>
          </a:p>
        </p:txBody>
      </p:sp>
      <p:sp>
        <p:nvSpPr>
          <p:cNvPr id="9" name="CuadroTexto 8">
            <a:extLst>
              <a:ext uri="{FF2B5EF4-FFF2-40B4-BE49-F238E27FC236}">
                <a16:creationId xmlns:a16="http://schemas.microsoft.com/office/drawing/2014/main" id="{A5833C85-7152-6DD1-C23C-E407499F288E}"/>
              </a:ext>
            </a:extLst>
          </p:cNvPr>
          <p:cNvSpPr txBox="1"/>
          <p:nvPr/>
        </p:nvSpPr>
        <p:spPr>
          <a:xfrm>
            <a:off x="664234" y="2462253"/>
            <a:ext cx="11245970" cy="1200329"/>
          </a:xfrm>
          <a:prstGeom prst="rect">
            <a:avLst/>
          </a:prstGeom>
          <a:noFill/>
        </p:spPr>
        <p:txBody>
          <a:bodyPr wrap="square">
            <a:spAutoFit/>
          </a:bodyPr>
          <a:lstStyle/>
          <a:p>
            <a:r>
              <a:rPr lang="es-ES" dirty="0"/>
              <a:t>Comprobamos que se puede acceder a los servicios de AWS:</a:t>
            </a:r>
          </a:p>
          <a:p>
            <a:r>
              <a:rPr lang="es-ES" dirty="0">
                <a:solidFill>
                  <a:srgbClr val="00B050"/>
                </a:solidFill>
              </a:rPr>
              <a:t>$ </a:t>
            </a:r>
            <a:r>
              <a:rPr lang="es-ES" dirty="0" err="1">
                <a:solidFill>
                  <a:srgbClr val="00B050"/>
                </a:solidFill>
              </a:rPr>
              <a:t>aws</a:t>
            </a:r>
            <a:r>
              <a:rPr lang="es-ES" dirty="0">
                <a:solidFill>
                  <a:srgbClr val="00B050"/>
                </a:solidFill>
              </a:rPr>
              <a:t> ec2 describe-</a:t>
            </a:r>
            <a:r>
              <a:rPr lang="es-ES" dirty="0" err="1">
                <a:solidFill>
                  <a:srgbClr val="00B050"/>
                </a:solidFill>
              </a:rPr>
              <a:t>regions</a:t>
            </a:r>
            <a:endParaRPr lang="es-ES" dirty="0">
              <a:solidFill>
                <a:srgbClr val="00B050"/>
              </a:solidFill>
            </a:endParaRPr>
          </a:p>
          <a:p>
            <a:r>
              <a:rPr lang="es-ES" dirty="0">
                <a:solidFill>
                  <a:srgbClr val="00B050"/>
                </a:solidFill>
              </a:rPr>
              <a:t>$ </a:t>
            </a:r>
            <a:r>
              <a:rPr lang="es-ES" dirty="0" err="1">
                <a:solidFill>
                  <a:srgbClr val="00B050"/>
                </a:solidFill>
              </a:rPr>
              <a:t>aws</a:t>
            </a:r>
            <a:r>
              <a:rPr lang="es-ES" dirty="0">
                <a:solidFill>
                  <a:srgbClr val="00B050"/>
                </a:solidFill>
              </a:rPr>
              <a:t> ec2 describe-</a:t>
            </a:r>
            <a:r>
              <a:rPr lang="es-ES" dirty="0" err="1">
                <a:solidFill>
                  <a:srgbClr val="00B050"/>
                </a:solidFill>
              </a:rPr>
              <a:t>instances</a:t>
            </a:r>
            <a:endParaRPr lang="es-ES" dirty="0">
              <a:solidFill>
                <a:srgbClr val="00B050"/>
              </a:solidFill>
            </a:endParaRPr>
          </a:p>
          <a:p>
            <a:endParaRPr lang="es-ES" dirty="0">
              <a:solidFill>
                <a:srgbClr val="00B050"/>
              </a:solidFill>
            </a:endParaRPr>
          </a:p>
        </p:txBody>
      </p:sp>
      <p:pic>
        <p:nvPicPr>
          <p:cNvPr id="7" name="Imagen 6">
            <a:extLst>
              <a:ext uri="{FF2B5EF4-FFF2-40B4-BE49-F238E27FC236}">
                <a16:creationId xmlns:a16="http://schemas.microsoft.com/office/drawing/2014/main" id="{3267A52B-281C-8CFE-5B77-1B58DD881351}"/>
              </a:ext>
            </a:extLst>
          </p:cNvPr>
          <p:cNvPicPr>
            <a:picLocks noChangeAspect="1"/>
          </p:cNvPicPr>
          <p:nvPr/>
        </p:nvPicPr>
        <p:blipFill rotWithShape="1">
          <a:blip r:embed="rId3"/>
          <a:srcRect b="20660"/>
          <a:stretch/>
        </p:blipFill>
        <p:spPr>
          <a:xfrm>
            <a:off x="742950" y="3648982"/>
            <a:ext cx="5187509" cy="2377543"/>
          </a:xfrm>
          <a:prstGeom prst="rect">
            <a:avLst/>
          </a:prstGeom>
        </p:spPr>
      </p:pic>
      <p:pic>
        <p:nvPicPr>
          <p:cNvPr id="13" name="Imagen 12">
            <a:extLst>
              <a:ext uri="{FF2B5EF4-FFF2-40B4-BE49-F238E27FC236}">
                <a16:creationId xmlns:a16="http://schemas.microsoft.com/office/drawing/2014/main" id="{6BA84E98-F9E9-DDBA-996D-11477756D911}"/>
              </a:ext>
            </a:extLst>
          </p:cNvPr>
          <p:cNvPicPr>
            <a:picLocks noChangeAspect="1"/>
          </p:cNvPicPr>
          <p:nvPr/>
        </p:nvPicPr>
        <p:blipFill>
          <a:blip r:embed="rId4"/>
          <a:stretch>
            <a:fillRect/>
          </a:stretch>
        </p:blipFill>
        <p:spPr>
          <a:xfrm>
            <a:off x="6096934" y="3662582"/>
            <a:ext cx="5859468" cy="717583"/>
          </a:xfrm>
          <a:prstGeom prst="rect">
            <a:avLst/>
          </a:prstGeom>
        </p:spPr>
      </p:pic>
      <p:sp>
        <p:nvSpPr>
          <p:cNvPr id="14" name="CuadroTexto 13">
            <a:extLst>
              <a:ext uri="{FF2B5EF4-FFF2-40B4-BE49-F238E27FC236}">
                <a16:creationId xmlns:a16="http://schemas.microsoft.com/office/drawing/2014/main" id="{DE4A41AC-268F-1EB0-1D58-6E8519FC6428}"/>
              </a:ext>
            </a:extLst>
          </p:cNvPr>
          <p:cNvSpPr txBox="1"/>
          <p:nvPr/>
        </p:nvSpPr>
        <p:spPr>
          <a:xfrm>
            <a:off x="6096000" y="4482631"/>
            <a:ext cx="5187509" cy="523220"/>
          </a:xfrm>
          <a:prstGeom prst="rect">
            <a:avLst/>
          </a:prstGeom>
          <a:noFill/>
        </p:spPr>
        <p:txBody>
          <a:bodyPr wrap="square">
            <a:spAutoFit/>
          </a:bodyPr>
          <a:lstStyle/>
          <a:p>
            <a:r>
              <a:rPr lang="es-ES" sz="1400" dirty="0"/>
              <a:t>Ahora mismo no tengo ninguna</a:t>
            </a:r>
            <a:endParaRPr lang="es-ES" sz="1400" dirty="0">
              <a:solidFill>
                <a:srgbClr val="00B050"/>
              </a:solidFill>
            </a:endParaRPr>
          </a:p>
          <a:p>
            <a:endParaRPr lang="es-ES" sz="1400" dirty="0">
              <a:solidFill>
                <a:srgbClr val="00B050"/>
              </a:solidFill>
            </a:endParaRPr>
          </a:p>
        </p:txBody>
      </p:sp>
    </p:spTree>
    <p:extLst>
      <p:ext uri="{BB962C8B-B14F-4D97-AF65-F5344CB8AC3E}">
        <p14:creationId xmlns:p14="http://schemas.microsoft.com/office/powerpoint/2010/main" val="4051208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934F1F-3CEA-0487-33D1-0164FB9A6E37}"/>
              </a:ext>
            </a:extLst>
          </p:cNvPr>
          <p:cNvSpPr>
            <a:spLocks noGrp="1"/>
          </p:cNvSpPr>
          <p:nvPr>
            <p:ph type="title"/>
          </p:nvPr>
        </p:nvSpPr>
        <p:spPr/>
        <p:txBody>
          <a:bodyPr/>
          <a:lstStyle/>
          <a:p>
            <a:r>
              <a:rPr lang="es-ES" dirty="0"/>
              <a:t>Índice</a:t>
            </a:r>
          </a:p>
        </p:txBody>
      </p:sp>
      <p:sp>
        <p:nvSpPr>
          <p:cNvPr id="9" name="Marcador de fecha 8">
            <a:extLst>
              <a:ext uri="{FF2B5EF4-FFF2-40B4-BE49-F238E27FC236}">
                <a16:creationId xmlns:a16="http://schemas.microsoft.com/office/drawing/2014/main" id="{21E32FD1-1F21-8216-4834-808CBCFB74DB}"/>
              </a:ext>
            </a:extLst>
          </p:cNvPr>
          <p:cNvSpPr>
            <a:spLocks noGrp="1"/>
          </p:cNvSpPr>
          <p:nvPr>
            <p:ph type="dt" sz="half" idx="20"/>
          </p:nvPr>
        </p:nvSpPr>
        <p:spPr/>
        <p:txBody>
          <a:bodyPr/>
          <a:lstStyle/>
          <a:p>
            <a:pPr rtl="0"/>
            <a:r>
              <a:rPr lang="es-ES" noProof="0" dirty="0"/>
              <a:t>2024</a:t>
            </a:r>
          </a:p>
        </p:txBody>
      </p:sp>
      <p:sp>
        <p:nvSpPr>
          <p:cNvPr id="10" name="Marcador de pie de página 9">
            <a:extLst>
              <a:ext uri="{FF2B5EF4-FFF2-40B4-BE49-F238E27FC236}">
                <a16:creationId xmlns:a16="http://schemas.microsoft.com/office/drawing/2014/main" id="{AC9D8D2E-A657-1D7D-E004-EB0D5A2E8707}"/>
              </a:ext>
            </a:extLst>
          </p:cNvPr>
          <p:cNvSpPr>
            <a:spLocks noGrp="1"/>
          </p:cNvSpPr>
          <p:nvPr>
            <p:ph type="ftr" sz="quarter" idx="21"/>
          </p:nvPr>
        </p:nvSpPr>
        <p:spPr/>
        <p:txBody>
          <a:bodyPr/>
          <a:lstStyle/>
          <a:p>
            <a:pPr rtl="0"/>
            <a:r>
              <a:rPr lang="es-ES" dirty="0"/>
              <a:t>Práctica 7 – AWS II</a:t>
            </a:r>
            <a:endParaRPr lang="es-ES" noProof="0" dirty="0"/>
          </a:p>
        </p:txBody>
      </p:sp>
      <p:sp>
        <p:nvSpPr>
          <p:cNvPr id="11" name="Marcador de número de diapositiva 10">
            <a:extLst>
              <a:ext uri="{FF2B5EF4-FFF2-40B4-BE49-F238E27FC236}">
                <a16:creationId xmlns:a16="http://schemas.microsoft.com/office/drawing/2014/main" id="{D3C85774-848D-02AD-C3FD-3E91C702AB72}"/>
              </a:ext>
            </a:extLst>
          </p:cNvPr>
          <p:cNvSpPr>
            <a:spLocks noGrp="1"/>
          </p:cNvSpPr>
          <p:nvPr>
            <p:ph type="sldNum" sz="quarter" idx="22"/>
          </p:nvPr>
        </p:nvSpPr>
        <p:spPr/>
        <p:txBody>
          <a:bodyPr/>
          <a:lstStyle/>
          <a:p>
            <a:pPr rtl="0"/>
            <a:fld id="{B5CEABB6-07DC-46E8-9B57-56EC44A396E5}" type="slidenum">
              <a:rPr lang="es-ES" noProof="0" smtClean="0"/>
              <a:pPr rtl="0"/>
              <a:t>9</a:t>
            </a:fld>
            <a:endParaRPr lang="es-ES" noProof="0"/>
          </a:p>
        </p:txBody>
      </p:sp>
      <p:sp>
        <p:nvSpPr>
          <p:cNvPr id="14" name="CuadroTexto 13">
            <a:extLst>
              <a:ext uri="{FF2B5EF4-FFF2-40B4-BE49-F238E27FC236}">
                <a16:creationId xmlns:a16="http://schemas.microsoft.com/office/drawing/2014/main" id="{168DF154-1FF7-8689-079A-9A32799EC1A2}"/>
              </a:ext>
            </a:extLst>
          </p:cNvPr>
          <p:cNvSpPr txBox="1"/>
          <p:nvPr/>
        </p:nvSpPr>
        <p:spPr>
          <a:xfrm>
            <a:off x="6533072" y="2352136"/>
            <a:ext cx="4384918" cy="1200329"/>
          </a:xfrm>
          <a:prstGeom prst="rect">
            <a:avLst/>
          </a:prstGeom>
          <a:noFill/>
        </p:spPr>
        <p:txBody>
          <a:bodyPr wrap="none" rtlCol="0">
            <a:spAutoFit/>
          </a:bodyPr>
          <a:lstStyle/>
          <a:p>
            <a:r>
              <a:rPr lang="es-ES" dirty="0"/>
              <a:t>3. Instalación del cliente AWS CLI</a:t>
            </a:r>
          </a:p>
          <a:p>
            <a:r>
              <a:rPr lang="es-ES" b="1" dirty="0"/>
              <a:t>4. Amazon EC2 (</a:t>
            </a:r>
            <a:r>
              <a:rPr lang="es-ES" b="1" dirty="0" err="1"/>
              <a:t>Elastic</a:t>
            </a:r>
            <a:r>
              <a:rPr lang="es-ES" b="1" dirty="0"/>
              <a:t> Computing Cloud)</a:t>
            </a:r>
          </a:p>
          <a:p>
            <a:r>
              <a:rPr lang="es-ES" dirty="0"/>
              <a:t>5. Amazon VPC (Virtual </a:t>
            </a:r>
            <a:r>
              <a:rPr lang="es-ES" dirty="0" err="1"/>
              <a:t>Private</a:t>
            </a:r>
            <a:r>
              <a:rPr lang="es-ES" dirty="0"/>
              <a:t> Cloud)</a:t>
            </a:r>
          </a:p>
          <a:p>
            <a:r>
              <a:rPr lang="es-ES" dirty="0"/>
              <a:t>6. Boto3. AWS SDK para Python</a:t>
            </a:r>
          </a:p>
        </p:txBody>
      </p:sp>
    </p:spTree>
    <p:extLst>
      <p:ext uri="{BB962C8B-B14F-4D97-AF65-F5344CB8AC3E}">
        <p14:creationId xmlns:p14="http://schemas.microsoft.com/office/powerpoint/2010/main" val="2691405909"/>
      </p:ext>
    </p:extLst>
  </p:cSld>
  <p:clrMapOvr>
    <a:masterClrMapping/>
  </p:clrMapOvr>
</p:sld>
</file>

<file path=ppt/theme/theme1.xml><?xml version="1.0" encoding="utf-8"?>
<a:theme xmlns:a="http://schemas.openxmlformats.org/drawingml/2006/main" name="Una sola línea">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44_TF56180624_Win32" id="{CCF276C0-2FDF-463F-B45D-4EDBA039C896}" vid="{7446774B-3392-4AFF-ADF4-7FE1E36E52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Presentación de ventas minimalista tenue</Template>
  <TotalTime>538</TotalTime>
  <Words>7912</Words>
  <Application>Microsoft Office PowerPoint</Application>
  <PresentationFormat>Panorámica</PresentationFormat>
  <Paragraphs>771</Paragraphs>
  <Slides>59</Slides>
  <Notes>52</Notes>
  <HiddenSlides>1</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59</vt:i4>
      </vt:variant>
    </vt:vector>
  </HeadingPairs>
  <TitlesOfParts>
    <vt:vector size="68" baseType="lpstr">
      <vt:lpstr>Amazon Ember</vt:lpstr>
      <vt:lpstr>Aptos</vt:lpstr>
      <vt:lpstr>Arial</vt:lpstr>
      <vt:lpstr>Calibri</vt:lpstr>
      <vt:lpstr>g_d0_f8</vt:lpstr>
      <vt:lpstr>Symbol</vt:lpstr>
      <vt:lpstr>Tenorite</vt:lpstr>
      <vt:lpstr>Wingdings</vt:lpstr>
      <vt:lpstr>Una sola línea</vt:lpstr>
      <vt:lpstr>Práctica 7 aws ii</vt:lpstr>
      <vt:lpstr>Índice</vt:lpstr>
      <vt:lpstr>Índice</vt:lpstr>
      <vt:lpstr>3. Instalación del cliente AWS CLI</vt:lpstr>
      <vt:lpstr>3. Instalación del cliente AWS CLI</vt:lpstr>
      <vt:lpstr>3. Instalación del cliente AWS CLI</vt:lpstr>
      <vt:lpstr>3. Instalación del cliente AWS CLI</vt:lpstr>
      <vt:lpstr>3. Instalación del cliente AWS CLI</vt:lpstr>
      <vt:lpstr>Índice</vt:lpstr>
      <vt:lpstr>4. Amazon EC2 (Elastic Computing Cloud)</vt:lpstr>
      <vt:lpstr>4. Amazon EC2 (Elastic Computing Cloud)</vt:lpstr>
      <vt:lpstr>4. Amazon EC2 (Elastic Computing Cloud)</vt:lpstr>
      <vt:lpstr>4. Amazon EC2 (Elastic Computing Cloud)</vt:lpstr>
      <vt:lpstr>4. Amazon EC2 (Elastic Computing Cloud)</vt:lpstr>
      <vt:lpstr>4. Amazon EC2 (Elastic Computing Cloud)</vt:lpstr>
      <vt:lpstr>4. Amazon EC2 (Elastic Computing Cloud)</vt:lpstr>
      <vt:lpstr>4. Amazon EC2 (Elastic Computing Cloud)</vt:lpstr>
      <vt:lpstr>4. Amazon EC2 (Elastic Computing Cloud)</vt:lpstr>
      <vt:lpstr>4. Amazon EC2 (Elastic Computing Cloud)</vt:lpstr>
      <vt:lpstr>4. Amazon EC2 (Elastic Computing Cloud)</vt:lpstr>
      <vt:lpstr>4. Amazon EC2 (Elastic Computing Cloud)</vt:lpstr>
      <vt:lpstr>4. Amazon EC2 (Elastic Computing Cloud)</vt:lpstr>
      <vt:lpstr>Índice</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5. Amazon VPC (Virtual Private Cloud)</vt:lpstr>
      <vt:lpstr>Índice</vt:lpstr>
      <vt:lpstr>6. Boto3. AWS SDK para Python</vt:lpstr>
      <vt:lpstr>6. Boto3. AWS SDK para Python</vt:lpstr>
      <vt:lpstr>6. Boto3. AWS SDK para Python</vt:lpstr>
      <vt:lpstr>6. Boto3. AWS SDK para Python</vt:lpstr>
      <vt:lpstr>6. Boto3. AWS SDK para Python</vt:lpstr>
      <vt:lpstr>6. Boto3. AWS SDK para Python</vt:lpstr>
      <vt:lpstr>6. Boto3. AWS SDK para Python</vt:lpstr>
      <vt:lpstr>6. Boto3. AWS SDK para Python</vt:lpstr>
      <vt:lpstr>6. Boto3. AWS SDK para Python</vt:lpstr>
      <vt:lpstr>6. Boto3. AWS SDK para Python</vt:lpstr>
      <vt:lpstr>6. Boto3. AWS SDK para Python</vt:lpstr>
      <vt:lpstr>6. Boto3. AWS SDK para Python</vt:lpstr>
      <vt:lpstr>6. Boto3. AWS SDK para Python</vt:lpstr>
      <vt:lpstr>6. Boto3. AWS SDK para Python</vt:lpstr>
      <vt:lpstr>6. Boto3. AWS SDK para Python</vt:lpstr>
      <vt:lpstr>6. Boto3. AWS SDK para Python</vt:lpstr>
      <vt:lpstr>6. Boto3. AWS SDK para Python</vt:lpstr>
      <vt:lpstr>Comentarios teo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7 aws ii</dc:title>
  <dc:creator>Paloma Pérez De Madrid Laguna</dc:creator>
  <cp:lastModifiedBy>Paloma Pérez De Madrid Laguna</cp:lastModifiedBy>
  <cp:revision>2</cp:revision>
  <dcterms:created xsi:type="dcterms:W3CDTF">2024-04-22T06:02:14Z</dcterms:created>
  <dcterms:modified xsi:type="dcterms:W3CDTF">2024-06-05T06:52:24Z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